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59" r:id="rId2"/>
    <p:sldId id="261" r:id="rId3"/>
    <p:sldId id="262" r:id="rId4"/>
    <p:sldId id="279" r:id="rId5"/>
    <p:sldId id="289" r:id="rId6"/>
    <p:sldId id="290" r:id="rId7"/>
    <p:sldId id="291" r:id="rId8"/>
    <p:sldId id="292" r:id="rId9"/>
    <p:sldId id="265" r:id="rId10"/>
    <p:sldId id="285" r:id="rId11"/>
    <p:sldId id="282" r:id="rId12"/>
    <p:sldId id="281" r:id="rId13"/>
    <p:sldId id="273" r:id="rId14"/>
    <p:sldId id="283" r:id="rId15"/>
    <p:sldId id="284" r:id="rId1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8F8F8"/>
    <a:srgbClr val="53548A"/>
    <a:srgbClr val="CBD0E7"/>
    <a:srgbClr val="53DDDD"/>
    <a:srgbClr val="9999FF"/>
    <a:srgbClr val="003366"/>
    <a:srgbClr val="5F5F5F"/>
    <a:srgbClr val="080808"/>
    <a:srgbClr val="CC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5640" autoAdjust="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946" y="-78"/>
      </p:cViewPr>
      <p:guideLst>
        <p:guide orient="horz" pos="3110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821354587903786"/>
          <c:y val="2.7014262578148519E-2"/>
          <c:w val="0.7492063492063491"/>
          <c:h val="0.68135593220339019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 rotWithShape="0">
              <a:gsLst>
                <a:gs pos="0">
                  <a:srgbClr val="C0C0C0"/>
                </a:gs>
                <a:gs pos="50000">
                  <a:srgbClr val="FFFFFF"/>
                </a:gs>
                <a:gs pos="100000">
                  <a:srgbClr val="C0C0C0"/>
                </a:gs>
              </a:gsLst>
              <a:lin ang="0" scaled="1"/>
            </a:gradFill>
            <a:ln w="15369">
              <a:solidFill>
                <a:srgbClr val="808080"/>
              </a:solidFill>
              <a:prstDash val="solid"/>
            </a:ln>
          </c:spPr>
          <c:dLbls>
            <c:spPr>
              <a:noFill/>
              <a:ln w="30737">
                <a:noFill/>
              </a:ln>
            </c:spPr>
            <c:txPr>
              <a:bodyPr/>
              <a:lstStyle/>
              <a:p>
                <a:pPr>
                  <a:defRPr sz="13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>
                  <c:v>111151</c:v>
                </c:pt>
                <c:pt idx="1">
                  <c:v>115923</c:v>
                </c:pt>
                <c:pt idx="2">
                  <c:v>119660</c:v>
                </c:pt>
                <c:pt idx="3">
                  <c:v>125362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50000">
                  <a:srgbClr val="FFFFFF"/>
                </a:gs>
                <a:gs pos="100000">
                  <a:srgbClr val="3366FF"/>
                </a:gs>
              </a:gsLst>
              <a:lin ang="0" scaled="1"/>
            </a:gradFill>
            <a:ln w="15369">
              <a:solidFill>
                <a:srgbClr val="3366FF"/>
              </a:solidFill>
              <a:prstDash val="solid"/>
            </a:ln>
          </c:spPr>
          <c:dLbls>
            <c:dLbl>
              <c:idx val="1"/>
              <c:layout>
                <c:manualLayout>
                  <c:x val="9.236494514635404E-4"/>
                  <c:y val="-1.8181223343822318E-2"/>
                </c:manualLayout>
              </c:layout>
              <c:dLblPos val="ctr"/>
              <c:showVal val="1"/>
            </c:dLbl>
            <c:spPr>
              <a:noFill/>
              <a:ln w="30737">
                <a:noFill/>
              </a:ln>
            </c:spPr>
            <c:txPr>
              <a:bodyPr/>
              <a:lstStyle/>
              <a:p>
                <a:pPr>
                  <a:defRPr sz="136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 formatCode="#,##0">
                  <c:v>13346</c:v>
                </c:pt>
                <c:pt idx="1">
                  <c:v>4823</c:v>
                </c:pt>
                <c:pt idx="2">
                  <c:v>3603</c:v>
                </c:pt>
                <c:pt idx="3">
                  <c:v>3543</c:v>
                </c:pt>
              </c:numCache>
            </c:numRef>
          </c:val>
        </c:ser>
        <c:dLbls/>
        <c:gapWidth val="90"/>
        <c:overlap val="100"/>
        <c:axId val="76900608"/>
        <c:axId val="76922880"/>
      </c:barChart>
      <c:catAx>
        <c:axId val="76900608"/>
        <c:scaling>
          <c:orientation val="minMax"/>
        </c:scaling>
        <c:axPos val="b"/>
        <c:numFmt formatCode="General" sourceLinked="1"/>
        <c:tickLblPos val="nextTo"/>
        <c:spPr>
          <a:ln w="38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61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6922880"/>
        <c:crosses val="autoZero"/>
        <c:auto val="1"/>
        <c:lblAlgn val="ctr"/>
        <c:lblOffset val="100"/>
        <c:tickLblSkip val="1"/>
        <c:tickMarkSkip val="1"/>
      </c:catAx>
      <c:valAx>
        <c:axId val="76922880"/>
        <c:scaling>
          <c:orientation val="minMax"/>
          <c:max val="150000"/>
          <c:min val="0"/>
        </c:scaling>
        <c:axPos val="l"/>
        <c:majorGridlines>
          <c:spPr>
            <a:ln w="3842">
              <a:solidFill>
                <a:schemeClr val="tx1"/>
              </a:solidFill>
              <a:prstDash val="solid"/>
            </a:ln>
          </c:spPr>
        </c:majorGridlines>
        <c:numFmt formatCode="#,##0" sourceLinked="1"/>
        <c:tickLblPos val="nextTo"/>
        <c:spPr>
          <a:ln w="38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60" b="1" i="0" u="none" strike="noStrike" baseline="0">
                <a:solidFill>
                  <a:srgbClr val="008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6900608"/>
        <c:crosses val="autoZero"/>
        <c:crossBetween val="between"/>
        <c:majorUnit val="50000"/>
      </c:valAx>
      <c:spPr>
        <a:noFill/>
        <a:ln w="15369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ayout>
        <c:manualLayout>
          <c:xMode val="edge"/>
          <c:yMode val="edge"/>
          <c:x val="0.8465844486882399"/>
          <c:y val="0.134695949877674"/>
          <c:w val="0.14379315276700161"/>
          <c:h val="0.55839765093160876"/>
        </c:manualLayout>
      </c:layout>
      <c:spPr>
        <a:noFill/>
        <a:ln w="30737">
          <a:noFill/>
        </a:ln>
      </c:spPr>
      <c:txPr>
        <a:bodyPr/>
        <a:lstStyle/>
        <a:p>
          <a:pPr>
            <a:defRPr sz="1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36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961185610786667"/>
          <c:y val="3.6439756980270251E-2"/>
          <c:w val="0.64785556266185784"/>
          <c:h val="0.87114195870227185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Тюменская область (юг)</c:v>
                </c:pt>
              </c:strCache>
            </c:strRef>
          </c:tx>
          <c:spPr>
            <a:gradFill>
              <a:gsLst>
                <a:gs pos="0">
                  <a:srgbClr val="53548A"/>
                </a:gs>
                <a:gs pos="50000">
                  <a:schemeClr val="bg1">
                    <a:lumMod val="95000"/>
                  </a:schemeClr>
                </a:gs>
                <a:gs pos="100000">
                  <a:srgbClr val="53548A"/>
                </a:gs>
              </a:gsLst>
              <a:lin ang="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400" dirty="0" smtClean="0"/>
                      <a:t>146 177</a:t>
                    </a:r>
                    <a:endParaRPr lang="en-US" dirty="0"/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dirty="0" smtClean="0"/>
                      <a:t>112 824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400" dirty="0" smtClean="0"/>
                      <a:t>113 657</a:t>
                    </a:r>
                    <a:endParaRPr lang="en-US" dirty="0"/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400" dirty="0" smtClean="0"/>
                      <a:t>118 069</a:t>
                    </a:r>
                    <a:endParaRPr lang="en-US" dirty="0"/>
                  </a:p>
                </c:rich>
              </c:tx>
            </c:dLbl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3366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146177</c:v>
                </c:pt>
                <c:pt idx="1">
                  <c:v>112824</c:v>
                </c:pt>
                <c:pt idx="2">
                  <c:v>113657</c:v>
                </c:pt>
                <c:pt idx="3">
                  <c:v>118069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Программа "Сотрудничество"</c:v>
                </c:pt>
              </c:strCache>
            </c:strRef>
          </c:tx>
          <c:spPr>
            <a:gradFill>
              <a:gsLst>
                <a:gs pos="0">
                  <a:srgbClr val="92D050"/>
                </a:gs>
                <a:gs pos="50000">
                  <a:schemeClr val="bg1">
                    <a:lumMod val="95000"/>
                  </a:schemeClr>
                </a:gs>
                <a:gs pos="100000">
                  <a:srgbClr val="92D050"/>
                </a:gs>
              </a:gsLst>
              <a:lin ang="0" scaled="0"/>
            </a:gra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709" b="1" i="0" u="none" strike="noStrike" baseline="0">
                        <a:solidFill>
                          <a:srgbClr val="003366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en-US" smtClean="0"/>
                      <a:t>27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225</a:t>
                    </a:r>
                    <a:endParaRPr lang="en-US"/>
                  </a:p>
                </c:rich>
              </c:tx>
              <c:spPr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709" b="1" i="0" u="none" strike="noStrike" baseline="0">
                        <a:solidFill>
                          <a:srgbClr val="003366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en-US" dirty="0" smtClean="0"/>
                      <a:t>21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336</a:t>
                    </a:r>
                    <a:endParaRPr lang="en-US" dirty="0"/>
                  </a:p>
                </c:rich>
              </c:tx>
              <c:spPr/>
            </c:dLbl>
            <c:dLbl>
              <c:idx val="2"/>
              <c:layout>
                <c:manualLayout>
                  <c:x val="-1.3661202185792352E-3"/>
                  <c:y val="2.2611644997173556E-3"/>
                </c:manualLayout>
              </c:layout>
              <c:tx>
                <c:rich>
                  <a:bodyPr/>
                  <a:lstStyle/>
                  <a:p>
                    <a:pPr>
                      <a:defRPr sz="1709" b="1" i="0" u="none" strike="noStrike" baseline="0">
                        <a:solidFill>
                          <a:srgbClr val="003366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en-US" dirty="0" smtClean="0"/>
                      <a:t>22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58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pPr/>
              <c:dLblPos val="ctr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709" b="1" i="0" u="none" strike="noStrike" baseline="0">
                        <a:solidFill>
                          <a:srgbClr val="003366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en-US" smtClean="0"/>
                      <a:t>23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150</a:t>
                    </a:r>
                    <a:endParaRPr lang="en-US"/>
                  </a:p>
                </c:rich>
              </c:tx>
              <c:spPr/>
            </c:dLbl>
            <c:txPr>
              <a:bodyPr/>
              <a:lstStyle/>
              <a:p>
                <a:pPr>
                  <a:defRPr sz="1706" b="1" i="0" u="none" strike="noStrike" baseline="0">
                    <a:solidFill>
                      <a:srgbClr val="003366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27225</c:v>
                </c:pt>
                <c:pt idx="1">
                  <c:v>21336</c:v>
                </c:pt>
                <c:pt idx="2">
                  <c:v>22581</c:v>
                </c:pt>
                <c:pt idx="3">
                  <c:v>23150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Федеральные средства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50000">
                  <a:schemeClr val="bg1">
                    <a:lumMod val="95000"/>
                  </a:schemeClr>
                </a:gs>
                <a:gs pos="100000">
                  <a:srgbClr val="C00000"/>
                </a:gs>
              </a:gsLst>
              <a:lin ang="0" scaled="0"/>
            </a:gradFill>
          </c:spPr>
          <c:dLbls>
            <c:dLbl>
              <c:idx val="0"/>
              <c:layout>
                <c:manualLayout>
                  <c:x val="0"/>
                  <c:y val="-3.674992489957523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1.331557922769641E-3"/>
                  <c:y val="-2.7562443674681417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0"/>
                  <c:y val="-2.985931398090488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1.331557922769641E-3"/>
                  <c:y val="-2.7562443674681417E-2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sz="1481" b="1" i="0" u="none" strike="noStrike" baseline="0">
                    <a:solidFill>
                      <a:srgbClr val="FF0000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7006</c:v>
                </c:pt>
                <c:pt idx="1">
                  <c:v>4823</c:v>
                </c:pt>
                <c:pt idx="2">
                  <c:v>3603</c:v>
                </c:pt>
                <c:pt idx="3">
                  <c:v>3543</c:v>
                </c:pt>
              </c:numCache>
            </c:numRef>
          </c:val>
        </c:ser>
        <c:dLbls/>
        <c:gapWidth val="44"/>
        <c:overlap val="100"/>
        <c:axId val="95576448"/>
        <c:axId val="95577984"/>
      </c:barChart>
      <c:catAx>
        <c:axId val="9557644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706" b="1" i="0" u="none" strike="noStrike" baseline="0">
                <a:solidFill>
                  <a:srgbClr val="003366"/>
                </a:solidFill>
                <a:latin typeface="Tahoma"/>
                <a:ea typeface="Tahoma"/>
                <a:cs typeface="Tahoma"/>
              </a:defRPr>
            </a:pPr>
            <a:endParaRPr lang="ru-RU"/>
          </a:p>
        </c:txPr>
        <c:crossAx val="95577984"/>
        <c:crosses val="autoZero"/>
        <c:auto val="1"/>
        <c:lblAlgn val="ctr"/>
        <c:lblOffset val="100"/>
      </c:catAx>
      <c:valAx>
        <c:axId val="95577984"/>
        <c:scaling>
          <c:orientation val="minMax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1706" b="0" i="0" u="none" strike="noStrike" baseline="0">
                <a:solidFill>
                  <a:srgbClr val="003366"/>
                </a:solidFill>
                <a:latin typeface="Tahoma"/>
                <a:ea typeface="Tahoma"/>
                <a:cs typeface="Tahoma"/>
              </a:defRPr>
            </a:pPr>
            <a:endParaRPr lang="ru-RU"/>
          </a:p>
        </c:txPr>
        <c:crossAx val="95576448"/>
        <c:crosses val="autoZero"/>
        <c:crossBetween val="between"/>
      </c:valAx>
      <c:spPr>
        <a:noFill/>
        <a:ln w="23297">
          <a:noFill/>
        </a:ln>
      </c:spPr>
    </c:plotArea>
    <c:legend>
      <c:legendPos val="r"/>
      <c:layout>
        <c:manualLayout>
          <c:xMode val="edge"/>
          <c:yMode val="edge"/>
          <c:x val="0.75050991706896419"/>
          <c:y val="0.33109319809600068"/>
          <c:w val="0.24094316255503895"/>
          <c:h val="0.53764135415276482"/>
        </c:manualLayout>
      </c:layout>
      <c:txPr>
        <a:bodyPr/>
        <a:lstStyle/>
        <a:p>
          <a:pPr>
            <a:defRPr sz="1571" b="0" i="0" u="none" strike="noStrike" baseline="0">
              <a:solidFill>
                <a:srgbClr val="003366"/>
              </a:solidFill>
              <a:latin typeface="Tahoma"/>
              <a:ea typeface="Tahoma"/>
              <a:cs typeface="Tahoma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06" b="0" i="0" u="none" strike="noStrike" baseline="0">
          <a:solidFill>
            <a:srgbClr val="003366"/>
          </a:solidFill>
          <a:latin typeface="Tahoma"/>
          <a:ea typeface="Tahoma"/>
          <a:cs typeface="Tahoma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050890585241731"/>
          <c:y val="4.619565217391304E-2"/>
          <c:w val="0.84329692940132983"/>
          <c:h val="0.77076711127333941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gradFill rotWithShape="0">
              <a:gsLst>
                <a:gs pos="0">
                  <a:srgbClr val="C0C0C0"/>
                </a:gs>
                <a:gs pos="50000">
                  <a:srgbClr val="FFFFFF"/>
                </a:gs>
                <a:gs pos="100000">
                  <a:srgbClr val="C0C0C0"/>
                </a:gs>
              </a:gsLst>
              <a:lin ang="0" scaled="1"/>
            </a:gradFill>
            <a:ln w="14845">
              <a:solidFill>
                <a:srgbClr val="808080"/>
              </a:solidFill>
              <a:prstDash val="solid"/>
            </a:ln>
          </c:spPr>
          <c:dLbls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15 </a:t>
                    </a:r>
                    <a:r>
                      <a:rPr lang="ru-RU" dirty="0" smtClean="0"/>
                      <a:t>856</a:t>
                    </a:r>
                    <a:endParaRPr lang="ru-RU" dirty="0"/>
                  </a:p>
                </c:rich>
              </c:tx>
            </c:dLbl>
            <c:spPr>
              <a:noFill/>
              <a:ln w="29691">
                <a:noFill/>
              </a:ln>
            </c:spPr>
            <c:txPr>
              <a:bodyPr/>
              <a:lstStyle/>
              <a:p>
                <a:pPr>
                  <a:defRPr sz="131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ВСЕГО</c:v>
                </c:pt>
              </c:strCache>
            </c:strRef>
          </c:tx>
          <c:spPr>
            <a:gradFill rotWithShape="0">
              <a:gsLst>
                <a:gs pos="0">
                  <a:srgbClr val="6699FF"/>
                </a:gs>
                <a:gs pos="50000">
                  <a:srgbClr val="FFFFFF"/>
                </a:gs>
                <a:gs pos="100000">
                  <a:srgbClr val="6699FF"/>
                </a:gs>
              </a:gsLst>
              <a:lin ang="0" scaled="1"/>
            </a:gradFill>
            <a:ln w="14845">
              <a:solidFill>
                <a:srgbClr val="3366FF"/>
              </a:solidFill>
              <a:prstDash val="solid"/>
            </a:ln>
          </c:spPr>
          <c:dLbls>
            <c:dLbl>
              <c:idx val="1"/>
              <c:layout>
                <c:manualLayout>
                  <c:x val="6.8408413704916602E-4"/>
                  <c:y val="-2.0934065661452055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2.6922431176090505E-3"/>
                  <c:y val="-3.5286902936754884E-2"/>
                </c:manualLayout>
              </c:layout>
              <c:showVal val="1"/>
            </c:dLbl>
            <c:dLbl>
              <c:idx val="3"/>
              <c:layout>
                <c:manualLayout>
                  <c:x val="2.6922431176090505E-3"/>
                  <c:y val="-5.5450535601764335E-2"/>
                </c:manualLayout>
              </c:layout>
              <c:showVal val="1"/>
            </c:dLbl>
            <c:spPr>
              <a:solidFill>
                <a:schemeClr val="bg1"/>
              </a:solidFill>
              <a:ln w="2969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3366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Sheet1!$B$3:$E$3</c:f>
              <c:numCache>
                <c:formatCode>#,##0</c:formatCode>
                <c:ptCount val="4"/>
                <c:pt idx="0">
                  <c:v>33226</c:v>
                </c:pt>
                <c:pt idx="1">
                  <c:v>35933</c:v>
                </c:pt>
                <c:pt idx="2">
                  <c:v>37414</c:v>
                </c:pt>
                <c:pt idx="3">
                  <c:v>39999</c:v>
                </c:pt>
              </c:numCache>
            </c:numRef>
          </c:val>
        </c:ser>
        <c:dLbls/>
        <c:gapWidth val="90"/>
        <c:overlap val="100"/>
        <c:axId val="95739904"/>
        <c:axId val="95741440"/>
      </c:barChart>
      <c:catAx>
        <c:axId val="95739904"/>
        <c:scaling>
          <c:orientation val="minMax"/>
        </c:scaling>
        <c:axPos val="b"/>
        <c:numFmt formatCode="General" sourceLinked="1"/>
        <c:tickLblPos val="nextTo"/>
        <c:spPr>
          <a:ln w="37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15" b="1" i="0" u="none" strike="noStrike" baseline="0">
                <a:solidFill>
                  <a:srgbClr val="003366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5741440"/>
        <c:crosses val="autoZero"/>
        <c:auto val="1"/>
        <c:lblAlgn val="ctr"/>
        <c:lblOffset val="100"/>
        <c:tickLblSkip val="1"/>
        <c:tickMarkSkip val="1"/>
      </c:catAx>
      <c:valAx>
        <c:axId val="95741440"/>
        <c:scaling>
          <c:orientation val="minMax"/>
          <c:max val="45000"/>
          <c:min val="0"/>
        </c:scaling>
        <c:axPos val="l"/>
        <c:majorGridlines>
          <c:spPr>
            <a:ln w="3711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7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14" b="1" i="0" u="none" strike="noStrike" baseline="0">
                <a:solidFill>
                  <a:srgbClr val="003366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5739904"/>
        <c:crosses val="autoZero"/>
        <c:crossBetween val="between"/>
        <c:majorUnit val="10000"/>
      </c:valAx>
      <c:spPr>
        <a:noFill/>
        <a:ln w="14845">
          <a:solidFill>
            <a:schemeClr val="tx1"/>
          </a:solidFill>
          <a:prstDash val="solid"/>
        </a:ln>
      </c:spPr>
    </c:plotArea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 sz="13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</a:t>
            </a:r>
            <a:r>
              <a:rPr lang="ru-RU" dirty="0" smtClean="0"/>
              <a:t>4</a:t>
            </a:r>
            <a:endParaRPr lang="en-US" dirty="0"/>
          </a:p>
        </c:rich>
      </c:tx>
      <c:layout>
        <c:manualLayout>
          <c:xMode val="edge"/>
          <c:yMode val="edge"/>
          <c:x val="0.4456501025607093"/>
          <c:y val="4.3430505478396315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6630566813109479E-2"/>
          <c:y val="0.15905953356922448"/>
          <c:w val="0.89948172475761889"/>
          <c:h val="0.774177294688256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explosion val="5"/>
          <c:dPt>
            <c:idx val="0"/>
            <c:spPr>
              <a:solidFill>
                <a:srgbClr val="CBD0E7"/>
              </a:solidFill>
            </c:spPr>
          </c:dPt>
          <c:dPt>
            <c:idx val="1"/>
            <c:spPr>
              <a:solidFill>
                <a:srgbClr val="9999FF"/>
              </a:solidFill>
            </c:spPr>
          </c:dPt>
          <c:dPt>
            <c:idx val="2"/>
            <c:spPr>
              <a:solidFill>
                <a:srgbClr val="FF66CC"/>
              </a:solidFill>
            </c:spPr>
          </c:dPt>
          <c:dPt>
            <c:idx val="3"/>
          </c:dPt>
          <c:dPt>
            <c:idx val="4"/>
            <c:spPr>
              <a:solidFill>
                <a:srgbClr val="53548A"/>
              </a:solidFill>
            </c:spPr>
          </c:dPt>
          <c:dLbls>
            <c:dLbl>
              <c:idx val="0"/>
              <c:layout>
                <c:manualLayout>
                  <c:x val="-2.7506632215965276E-3"/>
                  <c:y val="0.2320663447274997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Дотации и субсидии
</a:t>
                    </a:r>
                    <a:r>
                      <a:rPr lang="ru-RU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22</a:t>
                    </a:r>
                    <a:r>
                      <a:rPr lang="ru-RU" sz="12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101 </a:t>
                    </a:r>
                    <a:r>
                      <a:rPr lang="ru-RU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млн </a:t>
                    </a:r>
                    <a:r>
                      <a:rPr lang="ru-RU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рублей</a:t>
                    </a:r>
                    <a:endParaRPr lang="ru-RU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-0.10698715281530982"/>
                  <c:y val="0.16095771813876919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НДФЛ по </a:t>
                    </a:r>
                    <a:r>
                      <a:rPr lang="ru-RU" sz="1200" dirty="0" err="1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доп.нормативу</a:t>
                    </a:r>
                    <a:r>
                      <a:rPr lang="ru-RU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
</a:t>
                    </a:r>
                    <a:r>
                      <a:rPr lang="ru-RU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5 129 млн</a:t>
                    </a:r>
                    <a:r>
                      <a:rPr lang="ru-RU" sz="12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</a:t>
                    </a:r>
                    <a:r>
                      <a:rPr lang="ru-RU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рублей</a:t>
                    </a:r>
                    <a:endParaRPr lang="ru-RU" dirty="0"/>
                  </a:p>
                </c:rich>
              </c:tx>
              <c:dLblPos val="bestFit"/>
            </c:dLbl>
            <c:dLbl>
              <c:idx val="2"/>
              <c:layout>
                <c:manualLayout>
                  <c:x val="-0.1633499864514496"/>
                  <c:y val="0.22071700548759945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Федеральные налоги, закрепленные Бюджетным кодексом
</a:t>
                    </a:r>
                    <a:r>
                      <a:rPr lang="ru-RU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5 217 млн рублей</a:t>
                    </a:r>
                    <a:endParaRPr lang="ru-RU" dirty="0"/>
                  </a:p>
                </c:rich>
              </c:tx>
              <c:dLblPos val="bestFit"/>
            </c:dLbl>
            <c:dLbl>
              <c:idx val="3"/>
              <c:layout>
                <c:manualLayout>
                  <c:x val="-0.14037641432922829"/>
                  <c:y val="-2.7035184654521802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Акцизы на нефтепродукты</a:t>
                    </a:r>
                    <a:r>
                      <a:rPr lang="ru-RU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
</a:t>
                    </a:r>
                    <a:r>
                      <a:rPr lang="ru-RU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372 млн рублей</a:t>
                    </a:r>
                    <a:endParaRPr lang="ru-RU" dirty="0"/>
                  </a:p>
                </c:rich>
              </c:tx>
              <c:dLblPos val="bestFit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Местные налоги</a:t>
                    </a:r>
                    <a:r>
                      <a:rPr lang="ru-RU" sz="120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
</a:t>
                    </a:r>
                    <a:r>
                      <a:rPr lang="ru-RU" sz="120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3 114 млн</a:t>
                    </a:r>
                    <a:r>
                      <a:rPr lang="ru-RU" sz="1200" baseline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rPr>
                      <a:t> рублей</a:t>
                    </a:r>
                    <a:endParaRPr lang="ru-RU" dirty="0"/>
                  </a:p>
                </c:rich>
              </c:tx>
            </c:dLbl>
            <c:txPr>
              <a:bodyPr/>
              <a:lstStyle/>
              <a:p>
                <a:pPr>
                  <a:defRPr sz="120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и субсидии</c:v>
                </c:pt>
                <c:pt idx="1">
                  <c:v>НДФЛ по доп.нормативу</c:v>
                </c:pt>
                <c:pt idx="2">
                  <c:v>Федеральные налоги, закрепленные Бюджетным кодексом</c:v>
                </c:pt>
                <c:pt idx="3">
                  <c:v>Акцизы</c:v>
                </c:pt>
                <c:pt idx="4">
                  <c:v>Местные налоги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61</c:v>
                </c:pt>
                <c:pt idx="1">
                  <c:v>14</c:v>
                </c:pt>
                <c:pt idx="2">
                  <c:v>15</c:v>
                </c:pt>
                <c:pt idx="3">
                  <c:v>1</c:v>
                </c:pt>
                <c:pt idx="4">
                  <c:v>9</c:v>
                </c:pt>
              </c:numCache>
            </c:numRef>
          </c:val>
        </c:ser>
        <c:dLbls/>
      </c:pie3DChart>
      <c:spPr>
        <a:noFill/>
        <a:ln w="23446">
          <a:noFill/>
        </a:ln>
      </c:spPr>
    </c:plotArea>
    <c:plotVisOnly val="1"/>
    <c:dispBlanksAs val="zero"/>
  </c:chart>
  <c:txPr>
    <a:bodyPr/>
    <a:lstStyle/>
    <a:p>
      <a:pPr>
        <a:defRPr sz="1662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4CC193-7492-4A13-AC10-DB1B078D316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726786-47E0-481F-BF5B-3544051CA694}">
      <dgm:prSet phldrT="[Текст]"/>
      <dgm:spPr>
        <a:solidFill>
          <a:srgbClr val="CBD0E7"/>
        </a:solidFill>
        <a:ln w="28575">
          <a:solidFill>
            <a:srgbClr val="003366"/>
          </a:solidFill>
        </a:ln>
      </dgm:spPr>
      <dgm:t>
        <a:bodyPr/>
        <a:lstStyle/>
        <a:p>
          <a:pPr algn="ctr"/>
          <a:r>
            <a:rPr lang="ru-RU" b="1" dirty="0" smtClean="0">
              <a:solidFill>
                <a:srgbClr val="0033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Ремонт и капитальный ремонт дорог</a:t>
          </a:r>
        </a:p>
      </dgm:t>
    </dgm:pt>
    <dgm:pt modelId="{7DC6BF93-3BA7-4271-A955-FB7BE7342440}" type="parTrans" cxnId="{FD4E78AC-8112-4866-9E5F-BBE1F275E0C7}">
      <dgm:prSet/>
      <dgm:spPr/>
      <dgm:t>
        <a:bodyPr/>
        <a:lstStyle/>
        <a:p>
          <a:endParaRPr lang="ru-RU"/>
        </a:p>
      </dgm:t>
    </dgm:pt>
    <dgm:pt modelId="{25606431-DF9B-42AB-8A85-90FF8204126C}" type="sibTrans" cxnId="{FD4E78AC-8112-4866-9E5F-BBE1F275E0C7}">
      <dgm:prSet/>
      <dgm:spPr/>
      <dgm:t>
        <a:bodyPr/>
        <a:lstStyle/>
        <a:p>
          <a:endParaRPr lang="ru-RU"/>
        </a:p>
      </dgm:t>
    </dgm:pt>
    <dgm:pt modelId="{41DE6411-E69B-4AA2-A3D4-A1A740832FAC}">
      <dgm:prSet phldrT="[Текст]"/>
      <dgm:spPr>
        <a:solidFill>
          <a:srgbClr val="CBD0E7"/>
        </a:solidFill>
        <a:ln w="28575">
          <a:solidFill>
            <a:srgbClr val="003366"/>
          </a:solidFill>
        </a:ln>
      </dgm:spPr>
      <dgm:t>
        <a:bodyPr/>
        <a:lstStyle/>
        <a:p>
          <a:pPr algn="ctr"/>
          <a:r>
            <a:rPr lang="ru-RU" b="1" dirty="0" smtClean="0">
              <a:solidFill>
                <a:srgbClr val="0033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Благоустройство территорий </a:t>
          </a:r>
        </a:p>
      </dgm:t>
    </dgm:pt>
    <dgm:pt modelId="{AAA708DD-0C97-44BE-A8BD-0A5A5661BC14}" type="parTrans" cxnId="{0665B86A-2207-4320-9F1B-4FD87174FCCA}">
      <dgm:prSet/>
      <dgm:spPr/>
      <dgm:t>
        <a:bodyPr/>
        <a:lstStyle/>
        <a:p>
          <a:endParaRPr lang="ru-RU"/>
        </a:p>
      </dgm:t>
    </dgm:pt>
    <dgm:pt modelId="{347DDEFA-3C34-445C-BF33-0F3B7E40AFD9}" type="sibTrans" cxnId="{0665B86A-2207-4320-9F1B-4FD87174FCCA}">
      <dgm:prSet/>
      <dgm:spPr/>
      <dgm:t>
        <a:bodyPr/>
        <a:lstStyle/>
        <a:p>
          <a:endParaRPr lang="ru-RU"/>
        </a:p>
      </dgm:t>
    </dgm:pt>
    <dgm:pt modelId="{A10F027D-EDE0-473A-B917-0E0C2777CF35}">
      <dgm:prSet phldrT="[Текст]"/>
      <dgm:spPr>
        <a:solidFill>
          <a:srgbClr val="CBD0E7"/>
        </a:solidFill>
        <a:ln w="28575">
          <a:solidFill>
            <a:srgbClr val="003366"/>
          </a:solidFill>
        </a:ln>
      </dgm:spPr>
      <dgm:t>
        <a:bodyPr/>
        <a:lstStyle/>
        <a:p>
          <a:pPr algn="ctr"/>
          <a:r>
            <a:rPr lang="ru-RU" b="1" dirty="0" smtClean="0">
              <a:solidFill>
                <a:srgbClr val="0033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Расходы на приведение инженерных сетей жилищно-коммунального хозяйства в технически исправное состояние </a:t>
          </a:r>
        </a:p>
      </dgm:t>
    </dgm:pt>
    <dgm:pt modelId="{6E000964-01AB-472B-9497-48A4F3F42618}" type="parTrans" cxnId="{E6B82AB3-FE08-4FA2-978D-E658D7AFAB93}">
      <dgm:prSet/>
      <dgm:spPr/>
      <dgm:t>
        <a:bodyPr/>
        <a:lstStyle/>
        <a:p>
          <a:endParaRPr lang="ru-RU"/>
        </a:p>
      </dgm:t>
    </dgm:pt>
    <dgm:pt modelId="{53FCAB4B-9D29-4C17-8FF9-05E49910F38F}" type="sibTrans" cxnId="{E6B82AB3-FE08-4FA2-978D-E658D7AFAB93}">
      <dgm:prSet/>
      <dgm:spPr/>
      <dgm:t>
        <a:bodyPr/>
        <a:lstStyle/>
        <a:p>
          <a:endParaRPr lang="ru-RU"/>
        </a:p>
      </dgm:t>
    </dgm:pt>
    <dgm:pt modelId="{24F7BD2C-0228-4B24-BDAE-F22BE8BC6CAD}">
      <dgm:prSet phldrT="[Текст]"/>
      <dgm:spPr>
        <a:solidFill>
          <a:srgbClr val="CBD0E7"/>
        </a:solidFill>
        <a:ln w="28575">
          <a:solidFill>
            <a:srgbClr val="003366"/>
          </a:solidFill>
        </a:ln>
      </dgm:spPr>
      <dgm:t>
        <a:bodyPr/>
        <a:lstStyle/>
        <a:p>
          <a:pPr algn="ctr"/>
          <a:r>
            <a:rPr lang="ru-RU" b="1" dirty="0" smtClean="0">
              <a:solidFill>
                <a:srgbClr val="0033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Капитальный ремонт муниципального жилищного фонда</a:t>
          </a:r>
        </a:p>
      </dgm:t>
    </dgm:pt>
    <dgm:pt modelId="{C5BC3A51-74D7-4039-BC72-6856EC2F2CB8}" type="parTrans" cxnId="{1CC175F1-624B-4B7B-B1FA-DC393DBFA636}">
      <dgm:prSet/>
      <dgm:spPr/>
      <dgm:t>
        <a:bodyPr/>
        <a:lstStyle/>
        <a:p>
          <a:endParaRPr lang="ru-RU"/>
        </a:p>
      </dgm:t>
    </dgm:pt>
    <dgm:pt modelId="{9D050A1D-4DD5-4AB2-B8B2-0D2D1FC885BF}" type="sibTrans" cxnId="{1CC175F1-624B-4B7B-B1FA-DC393DBFA636}">
      <dgm:prSet/>
      <dgm:spPr/>
      <dgm:t>
        <a:bodyPr/>
        <a:lstStyle/>
        <a:p>
          <a:endParaRPr lang="ru-RU"/>
        </a:p>
      </dgm:t>
    </dgm:pt>
    <dgm:pt modelId="{16FED119-6D20-48B3-B34C-3E942B3DE261}" type="pres">
      <dgm:prSet presAssocID="{084CC193-7492-4A13-AC10-DB1B078D316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919CE6-D6AB-4FAA-A03A-44F7AD3C6653}" type="pres">
      <dgm:prSet presAssocID="{FA726786-47E0-481F-BF5B-3544051CA69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CBBCE-6086-4A2E-B351-9F3EBD9B3B15}" type="pres">
      <dgm:prSet presAssocID="{25606431-DF9B-42AB-8A85-90FF8204126C}" presName="spacer" presStyleCnt="0"/>
      <dgm:spPr/>
    </dgm:pt>
    <dgm:pt modelId="{63988DAE-18BC-4427-A565-D504209C2F40}" type="pres">
      <dgm:prSet presAssocID="{41DE6411-E69B-4AA2-A3D4-A1A740832FA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1DA611-8681-4408-A657-B9B77CFDC9C6}" type="pres">
      <dgm:prSet presAssocID="{347DDEFA-3C34-445C-BF33-0F3B7E40AFD9}" presName="spacer" presStyleCnt="0"/>
      <dgm:spPr/>
    </dgm:pt>
    <dgm:pt modelId="{2AECE1A0-909D-4F65-9E84-50E2E70B4835}" type="pres">
      <dgm:prSet presAssocID="{A10F027D-EDE0-473A-B917-0E0C2777CF35}" presName="parentText" presStyleLbl="node1" presStyleIdx="2" presStyleCnt="4" custScaleY="1502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CD2C77-1465-420F-97C7-C39805B75816}" type="pres">
      <dgm:prSet presAssocID="{53FCAB4B-9D29-4C17-8FF9-05E49910F38F}" presName="spacer" presStyleCnt="0"/>
      <dgm:spPr/>
    </dgm:pt>
    <dgm:pt modelId="{D1057133-03D0-4E0E-AD18-50462679A261}" type="pres">
      <dgm:prSet presAssocID="{24F7BD2C-0228-4B24-BDAE-F22BE8BC6CA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C175F1-624B-4B7B-B1FA-DC393DBFA636}" srcId="{084CC193-7492-4A13-AC10-DB1B078D3166}" destId="{24F7BD2C-0228-4B24-BDAE-F22BE8BC6CAD}" srcOrd="3" destOrd="0" parTransId="{C5BC3A51-74D7-4039-BC72-6856EC2F2CB8}" sibTransId="{9D050A1D-4DD5-4AB2-B8B2-0D2D1FC885BF}"/>
    <dgm:cxn modelId="{0665B86A-2207-4320-9F1B-4FD87174FCCA}" srcId="{084CC193-7492-4A13-AC10-DB1B078D3166}" destId="{41DE6411-E69B-4AA2-A3D4-A1A740832FAC}" srcOrd="1" destOrd="0" parTransId="{AAA708DD-0C97-44BE-A8BD-0A5A5661BC14}" sibTransId="{347DDEFA-3C34-445C-BF33-0F3B7E40AFD9}"/>
    <dgm:cxn modelId="{8B09827F-006A-4AF2-A80D-F273BCF894B5}" type="presOf" srcId="{A10F027D-EDE0-473A-B917-0E0C2777CF35}" destId="{2AECE1A0-909D-4F65-9E84-50E2E70B4835}" srcOrd="0" destOrd="0" presId="urn:microsoft.com/office/officeart/2005/8/layout/vList2"/>
    <dgm:cxn modelId="{E6B82AB3-FE08-4FA2-978D-E658D7AFAB93}" srcId="{084CC193-7492-4A13-AC10-DB1B078D3166}" destId="{A10F027D-EDE0-473A-B917-0E0C2777CF35}" srcOrd="2" destOrd="0" parTransId="{6E000964-01AB-472B-9497-48A4F3F42618}" sibTransId="{53FCAB4B-9D29-4C17-8FF9-05E49910F38F}"/>
    <dgm:cxn modelId="{3BA072C5-358B-4890-AEEE-888520E087C8}" type="presOf" srcId="{084CC193-7492-4A13-AC10-DB1B078D3166}" destId="{16FED119-6D20-48B3-B34C-3E942B3DE261}" srcOrd="0" destOrd="0" presId="urn:microsoft.com/office/officeart/2005/8/layout/vList2"/>
    <dgm:cxn modelId="{7AE94194-B231-4C9D-ADFD-C017176BE1C3}" type="presOf" srcId="{FA726786-47E0-481F-BF5B-3544051CA694}" destId="{C9919CE6-D6AB-4FAA-A03A-44F7AD3C6653}" srcOrd="0" destOrd="0" presId="urn:microsoft.com/office/officeart/2005/8/layout/vList2"/>
    <dgm:cxn modelId="{34A123E1-7886-45C2-9D86-452AE764BE36}" type="presOf" srcId="{41DE6411-E69B-4AA2-A3D4-A1A740832FAC}" destId="{63988DAE-18BC-4427-A565-D504209C2F40}" srcOrd="0" destOrd="0" presId="urn:microsoft.com/office/officeart/2005/8/layout/vList2"/>
    <dgm:cxn modelId="{EB01797E-6079-42AA-9EC1-286CB571ED00}" type="presOf" srcId="{24F7BD2C-0228-4B24-BDAE-F22BE8BC6CAD}" destId="{D1057133-03D0-4E0E-AD18-50462679A261}" srcOrd="0" destOrd="0" presId="urn:microsoft.com/office/officeart/2005/8/layout/vList2"/>
    <dgm:cxn modelId="{FD4E78AC-8112-4866-9E5F-BBE1F275E0C7}" srcId="{084CC193-7492-4A13-AC10-DB1B078D3166}" destId="{FA726786-47E0-481F-BF5B-3544051CA694}" srcOrd="0" destOrd="0" parTransId="{7DC6BF93-3BA7-4271-A955-FB7BE7342440}" sibTransId="{25606431-DF9B-42AB-8A85-90FF8204126C}"/>
    <dgm:cxn modelId="{CC3F8747-E738-440F-B6FF-0B1DFEF30399}" type="presParOf" srcId="{16FED119-6D20-48B3-B34C-3E942B3DE261}" destId="{C9919CE6-D6AB-4FAA-A03A-44F7AD3C6653}" srcOrd="0" destOrd="0" presId="urn:microsoft.com/office/officeart/2005/8/layout/vList2"/>
    <dgm:cxn modelId="{A7803F5F-F188-464B-BE23-A9A7531968DB}" type="presParOf" srcId="{16FED119-6D20-48B3-B34C-3E942B3DE261}" destId="{B2FCBBCE-6086-4A2E-B351-9F3EBD9B3B15}" srcOrd="1" destOrd="0" presId="urn:microsoft.com/office/officeart/2005/8/layout/vList2"/>
    <dgm:cxn modelId="{A42EC172-82F9-474F-9C40-95771F004F5D}" type="presParOf" srcId="{16FED119-6D20-48B3-B34C-3E942B3DE261}" destId="{63988DAE-18BC-4427-A565-D504209C2F40}" srcOrd="2" destOrd="0" presId="urn:microsoft.com/office/officeart/2005/8/layout/vList2"/>
    <dgm:cxn modelId="{E28F3177-D73F-4368-8FF6-0D1AE5E9B148}" type="presParOf" srcId="{16FED119-6D20-48B3-B34C-3E942B3DE261}" destId="{571DA611-8681-4408-A657-B9B77CFDC9C6}" srcOrd="3" destOrd="0" presId="urn:microsoft.com/office/officeart/2005/8/layout/vList2"/>
    <dgm:cxn modelId="{A7E76661-ABE5-4767-97C3-903318B8291C}" type="presParOf" srcId="{16FED119-6D20-48B3-B34C-3E942B3DE261}" destId="{2AECE1A0-909D-4F65-9E84-50E2E70B4835}" srcOrd="4" destOrd="0" presId="urn:microsoft.com/office/officeart/2005/8/layout/vList2"/>
    <dgm:cxn modelId="{B7B13D02-AD0B-4D38-BA42-2B6E142AD7D6}" type="presParOf" srcId="{16FED119-6D20-48B3-B34C-3E942B3DE261}" destId="{1BCD2C77-1465-420F-97C7-C39805B75816}" srcOrd="5" destOrd="0" presId="urn:microsoft.com/office/officeart/2005/8/layout/vList2"/>
    <dgm:cxn modelId="{F68BDE5A-339E-442E-B607-CF9BBD1A9969}" type="presParOf" srcId="{16FED119-6D20-48B3-B34C-3E942B3DE261}" destId="{D1057133-03D0-4E0E-AD18-50462679A26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E6E556-F962-4E57-A178-C66007EDF9A9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E10C9C-D4C3-49DC-BD5E-378C47B23AB0}">
      <dgm:prSet phldrT="[Текст]" custT="1"/>
      <dgm:spPr>
        <a:solidFill>
          <a:srgbClr val="53548A"/>
        </a:solidFill>
        <a:ln>
          <a:solidFill>
            <a:srgbClr val="336699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F8F8F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Субсидии</a:t>
          </a:r>
        </a:p>
        <a:p>
          <a:r>
            <a:rPr lang="ru-RU" sz="1800" dirty="0" smtClean="0">
              <a:solidFill>
                <a:srgbClr val="F8F8F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ru-RU" sz="1600" dirty="0" smtClean="0">
              <a:solidFill>
                <a:srgbClr val="F8F8F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11 685 млн рублей</a:t>
          </a:r>
          <a:endParaRPr lang="ru-RU" sz="1600" dirty="0">
            <a:solidFill>
              <a:srgbClr val="F8F8F8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8CEFFAB-CA92-48A8-82ED-232B8DDAFC6D}" type="parTrans" cxnId="{2EA2A314-2DD9-4A02-AC66-65C1743250F5}">
      <dgm:prSet/>
      <dgm:spPr/>
      <dgm:t>
        <a:bodyPr/>
        <a:lstStyle/>
        <a:p>
          <a:endParaRPr lang="ru-RU"/>
        </a:p>
      </dgm:t>
    </dgm:pt>
    <dgm:pt modelId="{44442E6B-97C4-4FB2-8574-D278B90F3F96}" type="sibTrans" cxnId="{2EA2A314-2DD9-4A02-AC66-65C1743250F5}">
      <dgm:prSet/>
      <dgm:spPr/>
      <dgm:t>
        <a:bodyPr/>
        <a:lstStyle/>
        <a:p>
          <a:endParaRPr lang="ru-RU"/>
        </a:p>
      </dgm:t>
    </dgm:pt>
    <dgm:pt modelId="{6EF4F0D1-4E98-4A93-A298-BF117AADD481}" type="pres">
      <dgm:prSet presAssocID="{61E6E556-F962-4E57-A178-C66007EDF9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95B832-3305-4C18-8FA6-99999576E88E}" type="pres">
      <dgm:prSet presAssocID="{B7E10C9C-D4C3-49DC-BD5E-378C47B23AB0}" presName="node" presStyleLbl="node1" presStyleIdx="0" presStyleCnt="1" custScaleX="37054" custScaleY="27650" custLinFactNeighborX="8057" custLinFactNeighborY="10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2C09D2-00A8-43F4-85F8-7FEE47A4D572}" type="presOf" srcId="{B7E10C9C-D4C3-49DC-BD5E-378C47B23AB0}" destId="{AB95B832-3305-4C18-8FA6-99999576E88E}" srcOrd="0" destOrd="0" presId="urn:microsoft.com/office/officeart/2005/8/layout/default#1"/>
    <dgm:cxn modelId="{3E24886E-B317-4487-B0D9-F12F6E2F2B1A}" type="presOf" srcId="{61E6E556-F962-4E57-A178-C66007EDF9A9}" destId="{6EF4F0D1-4E98-4A93-A298-BF117AADD481}" srcOrd="0" destOrd="0" presId="urn:microsoft.com/office/officeart/2005/8/layout/default#1"/>
    <dgm:cxn modelId="{2EA2A314-2DD9-4A02-AC66-65C1743250F5}" srcId="{61E6E556-F962-4E57-A178-C66007EDF9A9}" destId="{B7E10C9C-D4C3-49DC-BD5E-378C47B23AB0}" srcOrd="0" destOrd="0" parTransId="{18CEFFAB-CA92-48A8-82ED-232B8DDAFC6D}" sibTransId="{44442E6B-97C4-4FB2-8574-D278B90F3F96}"/>
    <dgm:cxn modelId="{B7A8F9D7-ABD8-4F3E-B197-D75922E306B8}" type="presParOf" srcId="{6EF4F0D1-4E98-4A93-A298-BF117AADD481}" destId="{AB95B832-3305-4C18-8FA6-99999576E88E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C229DB-026E-4997-9D1F-04EC8BFC9C8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987B3E-18C3-48D3-BA7E-8A57CA2B7EF1}">
      <dgm:prSet phldrT="[Текст]"/>
      <dgm:spPr>
        <a:gradFill flip="none" rotWithShape="1">
          <a:gsLst>
            <a:gs pos="833">
              <a:srgbClr val="CCCCFF"/>
            </a:gs>
            <a:gs pos="50000">
              <a:schemeClr val="bg1"/>
            </a:gs>
            <a:gs pos="100000">
              <a:srgbClr val="CCCCFF"/>
            </a:gs>
          </a:gsLst>
          <a:lin ang="16200000" scaled="1"/>
          <a:tileRect/>
        </a:gradFill>
      </dgm:spPr>
      <dgm:t>
        <a:bodyPr/>
        <a:lstStyle/>
        <a:p>
          <a:pPr algn="just"/>
          <a:r>
            <a:rPr lang="ru-RU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частичное возмещение расходов по содержанию детей в детских дошкольных учреждениях</a:t>
          </a:r>
        </a:p>
      </dgm:t>
    </dgm:pt>
    <dgm:pt modelId="{511113FE-75EA-4E6F-B9C1-AA2CA9C04C30}" type="parTrans" cxnId="{84B42A3E-C600-4103-A3B3-30E45E3B312E}">
      <dgm:prSet/>
      <dgm:spPr/>
      <dgm:t>
        <a:bodyPr/>
        <a:lstStyle/>
        <a:p>
          <a:endParaRPr lang="ru-RU"/>
        </a:p>
      </dgm:t>
    </dgm:pt>
    <dgm:pt modelId="{343752FF-74EA-475F-B072-DBDCE358C520}" type="sibTrans" cxnId="{84B42A3E-C600-4103-A3B3-30E45E3B312E}">
      <dgm:prSet/>
      <dgm:spPr/>
      <dgm:t>
        <a:bodyPr/>
        <a:lstStyle/>
        <a:p>
          <a:endParaRPr lang="ru-RU"/>
        </a:p>
      </dgm:t>
    </dgm:pt>
    <dgm:pt modelId="{531338F8-A7BB-4986-8F5C-E2DCD5AE4D50}">
      <dgm:prSet phldrT="[Текст]"/>
      <dgm:spPr>
        <a:gradFill flip="none" rotWithShape="1">
          <a:gsLst>
            <a:gs pos="833">
              <a:srgbClr val="CCCCFF"/>
            </a:gs>
            <a:gs pos="50000">
              <a:schemeClr val="bg1"/>
            </a:gs>
            <a:gs pos="100000">
              <a:srgbClr val="CCCCFF"/>
            </a:gs>
          </a:gsLst>
          <a:lin ang="16200000" scaled="1"/>
          <a:tileRect/>
        </a:gradFill>
      </dgm:spPr>
      <dgm:t>
        <a:bodyPr/>
        <a:lstStyle/>
        <a:p>
          <a:pPr algn="just"/>
          <a:r>
            <a:rPr lang="ru-RU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питание обучающихся в муниципальных образовательных организациях</a:t>
          </a:r>
          <a:endParaRPr lang="ru-RU" b="1" dirty="0">
            <a:solidFill>
              <a:srgbClr val="00206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372A08A-1C64-4AEA-887A-56423DDBF65A}" type="parTrans" cxnId="{7B7767D1-B6B7-477E-8CFD-EBE5A5483439}">
      <dgm:prSet/>
      <dgm:spPr/>
      <dgm:t>
        <a:bodyPr/>
        <a:lstStyle/>
        <a:p>
          <a:endParaRPr lang="ru-RU"/>
        </a:p>
      </dgm:t>
    </dgm:pt>
    <dgm:pt modelId="{74FA79E8-0EEA-42DB-82A9-6E2BA0DBFF4C}" type="sibTrans" cxnId="{7B7767D1-B6B7-477E-8CFD-EBE5A5483439}">
      <dgm:prSet/>
      <dgm:spPr/>
      <dgm:t>
        <a:bodyPr/>
        <a:lstStyle/>
        <a:p>
          <a:endParaRPr lang="ru-RU"/>
        </a:p>
      </dgm:t>
    </dgm:pt>
    <dgm:pt modelId="{A86FBA29-C9F7-42D7-9F49-AC8FA5FE362F}">
      <dgm:prSet phldrT="[Текст]"/>
      <dgm:spPr>
        <a:gradFill flip="none" rotWithShape="1">
          <a:gsLst>
            <a:gs pos="833">
              <a:srgbClr val="CCCCFF"/>
            </a:gs>
            <a:gs pos="50000">
              <a:schemeClr val="bg1"/>
            </a:gs>
            <a:gs pos="100000">
              <a:srgbClr val="CCCCFF"/>
            </a:gs>
          </a:gsLst>
          <a:lin ang="16200000" scaled="1"/>
          <a:tileRect/>
        </a:gradFill>
      </dgm:spPr>
      <dgm:t>
        <a:bodyPr/>
        <a:lstStyle/>
        <a:p>
          <a:pPr algn="l"/>
          <a:r>
            <a:rPr lang="ru-RU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переселение из ветхого и аварийного жилья</a:t>
          </a:r>
          <a:endParaRPr lang="ru-RU" b="1" dirty="0">
            <a:solidFill>
              <a:srgbClr val="00206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47B0D87-A2D5-4F9C-9D39-4045357D1732}" type="parTrans" cxnId="{6B2735B5-B477-459E-AC0F-0A73F00F9ABF}">
      <dgm:prSet/>
      <dgm:spPr/>
      <dgm:t>
        <a:bodyPr/>
        <a:lstStyle/>
        <a:p>
          <a:endParaRPr lang="ru-RU"/>
        </a:p>
      </dgm:t>
    </dgm:pt>
    <dgm:pt modelId="{931AEB1A-BCAA-4C12-8570-1D868A8426A7}" type="sibTrans" cxnId="{6B2735B5-B477-459E-AC0F-0A73F00F9ABF}">
      <dgm:prSet/>
      <dgm:spPr/>
      <dgm:t>
        <a:bodyPr/>
        <a:lstStyle/>
        <a:p>
          <a:endParaRPr lang="ru-RU"/>
        </a:p>
      </dgm:t>
    </dgm:pt>
    <dgm:pt modelId="{DD6BA005-02BA-42EC-9D5B-97C54B94857B}">
      <dgm:prSet phldrT="[Текст]"/>
      <dgm:spPr>
        <a:gradFill flip="none" rotWithShape="1">
          <a:gsLst>
            <a:gs pos="833">
              <a:srgbClr val="CCCCFF"/>
            </a:gs>
            <a:gs pos="50000">
              <a:schemeClr val="bg1"/>
            </a:gs>
            <a:gs pos="100000">
              <a:srgbClr val="CCCCFF"/>
            </a:gs>
          </a:gsLst>
          <a:lin ang="16200000" scaled="1"/>
          <a:tileRect/>
        </a:gradFill>
      </dgm:spPr>
      <dgm:t>
        <a:bodyPr/>
        <a:lstStyle/>
        <a:p>
          <a:pPr algn="l"/>
          <a:r>
            <a:rPr lang="ru-RU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капитальный ремонт многоквартирных домов</a:t>
          </a:r>
          <a:endParaRPr lang="ru-RU" b="1" dirty="0">
            <a:solidFill>
              <a:srgbClr val="00206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EA6928D-EC65-4CA7-A98E-5919E95A14C4}" type="parTrans" cxnId="{EFB50FB9-4453-4339-AB37-0A88A72C05A6}">
      <dgm:prSet/>
      <dgm:spPr/>
      <dgm:t>
        <a:bodyPr/>
        <a:lstStyle/>
        <a:p>
          <a:endParaRPr lang="ru-RU"/>
        </a:p>
      </dgm:t>
    </dgm:pt>
    <dgm:pt modelId="{80355932-7688-4B9A-B4BF-3C7E718ACEFC}" type="sibTrans" cxnId="{EFB50FB9-4453-4339-AB37-0A88A72C05A6}">
      <dgm:prSet/>
      <dgm:spPr/>
      <dgm:t>
        <a:bodyPr/>
        <a:lstStyle/>
        <a:p>
          <a:endParaRPr lang="ru-RU"/>
        </a:p>
      </dgm:t>
    </dgm:pt>
    <dgm:pt modelId="{5CEFE012-095B-4B52-8749-256F8D62C242}">
      <dgm:prSet phldrT="[Текст]"/>
      <dgm:spPr>
        <a:gradFill flip="none" rotWithShape="1">
          <a:gsLst>
            <a:gs pos="833">
              <a:srgbClr val="CCCCFF"/>
            </a:gs>
            <a:gs pos="50000">
              <a:schemeClr val="bg1"/>
            </a:gs>
            <a:gs pos="100000">
              <a:srgbClr val="CCCCFF"/>
            </a:gs>
          </a:gsLst>
          <a:lin ang="16200000" scaled="1"/>
          <a:tileRect/>
        </a:gradFill>
      </dgm:spPr>
      <dgm:t>
        <a:bodyPr/>
        <a:lstStyle/>
        <a:p>
          <a:pPr algn="just"/>
          <a:r>
            <a:rPr lang="ru-RU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субсидии молодым семьям и молодым специалистам на селе на приобретение жилья </a:t>
          </a:r>
          <a:endParaRPr lang="ru-RU" b="1" dirty="0">
            <a:solidFill>
              <a:srgbClr val="00206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0AA43D2-5914-41FD-BAEB-A9FDC7BF348A}" type="parTrans" cxnId="{DFF40B0A-4709-40CD-85CB-9C4998F12597}">
      <dgm:prSet/>
      <dgm:spPr/>
      <dgm:t>
        <a:bodyPr/>
        <a:lstStyle/>
        <a:p>
          <a:endParaRPr lang="ru-RU"/>
        </a:p>
      </dgm:t>
    </dgm:pt>
    <dgm:pt modelId="{C32F3A87-C104-4250-83B2-2AE26548F548}" type="sibTrans" cxnId="{DFF40B0A-4709-40CD-85CB-9C4998F12597}">
      <dgm:prSet/>
      <dgm:spPr/>
      <dgm:t>
        <a:bodyPr/>
        <a:lstStyle/>
        <a:p>
          <a:endParaRPr lang="ru-RU"/>
        </a:p>
      </dgm:t>
    </dgm:pt>
    <dgm:pt modelId="{B4E93358-2EE4-4A6C-A46E-A8D747842128}">
      <dgm:prSet phldrT="[Текст]"/>
      <dgm:spPr>
        <a:gradFill flip="none" rotWithShape="1">
          <a:gsLst>
            <a:gs pos="833">
              <a:srgbClr val="CCCCFF"/>
            </a:gs>
            <a:gs pos="50000">
              <a:schemeClr val="bg1"/>
            </a:gs>
            <a:gs pos="100000">
              <a:srgbClr val="CCCCFF"/>
            </a:gs>
          </a:gsLst>
          <a:lin ang="16200000" scaled="1"/>
          <a:tileRect/>
        </a:gradFill>
      </dgm:spPr>
      <dgm:t>
        <a:bodyPr/>
        <a:lstStyle/>
        <a:p>
          <a:pPr algn="l"/>
          <a:r>
            <a:rPr lang="ru-RU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стимулирование инвестиционной деятельности</a:t>
          </a:r>
          <a:endParaRPr lang="ru-RU" b="1" dirty="0">
            <a:solidFill>
              <a:srgbClr val="002060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ECFC92A-2AC0-43CA-8607-AA3CD13D7C74}" type="parTrans" cxnId="{4AD14A58-DC11-4368-B136-88D2BB492AD0}">
      <dgm:prSet/>
      <dgm:spPr/>
      <dgm:t>
        <a:bodyPr/>
        <a:lstStyle/>
        <a:p>
          <a:endParaRPr lang="ru-RU"/>
        </a:p>
      </dgm:t>
    </dgm:pt>
    <dgm:pt modelId="{7469810A-A63D-44CB-BCF3-74A354B25809}" type="sibTrans" cxnId="{4AD14A58-DC11-4368-B136-88D2BB492AD0}">
      <dgm:prSet/>
      <dgm:spPr/>
      <dgm:t>
        <a:bodyPr/>
        <a:lstStyle/>
        <a:p>
          <a:endParaRPr lang="ru-RU"/>
        </a:p>
      </dgm:t>
    </dgm:pt>
    <dgm:pt modelId="{BE4161D8-30A7-45DA-BB74-A13B4691C20C}" type="pres">
      <dgm:prSet presAssocID="{67C229DB-026E-4997-9D1F-04EC8BFC9C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3358CD-9788-4D1B-9215-E2C2ACF7129B}" type="pres">
      <dgm:prSet presAssocID="{3A987B3E-18C3-48D3-BA7E-8A57CA2B7EF1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5D809-6389-4388-BB88-D2C44C3D9617}" type="pres">
      <dgm:prSet presAssocID="{343752FF-74EA-475F-B072-DBDCE358C520}" presName="spacer" presStyleCnt="0"/>
      <dgm:spPr/>
    </dgm:pt>
    <dgm:pt modelId="{DBCBA375-9123-475E-808A-337EA9B9726B}" type="pres">
      <dgm:prSet presAssocID="{531338F8-A7BB-4986-8F5C-E2DCD5AE4D50}" presName="parentText" presStyleLbl="node1" presStyleIdx="1" presStyleCnt="6" custScaleY="949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58DAA-EDC9-4572-8DB0-65AF6B68E6F4}" type="pres">
      <dgm:prSet presAssocID="{74FA79E8-0EEA-42DB-82A9-6E2BA0DBFF4C}" presName="spacer" presStyleCnt="0"/>
      <dgm:spPr/>
    </dgm:pt>
    <dgm:pt modelId="{47B36590-E9B3-4CB5-AEDA-28533F68116A}" type="pres">
      <dgm:prSet presAssocID="{DD6BA005-02BA-42EC-9D5B-97C54B94857B}" presName="parentText" presStyleLbl="node1" presStyleIdx="2" presStyleCnt="6" custScaleY="643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C1F39-E691-4351-A26B-6AC5869C5891}" type="pres">
      <dgm:prSet presAssocID="{80355932-7688-4B9A-B4BF-3C7E718ACEFC}" presName="spacer" presStyleCnt="0"/>
      <dgm:spPr/>
    </dgm:pt>
    <dgm:pt modelId="{80071CFE-9471-4D6A-AB43-5D58A9073FB9}" type="pres">
      <dgm:prSet presAssocID="{A86FBA29-C9F7-42D7-9F49-AC8FA5FE362F}" presName="parentText" presStyleLbl="node1" presStyleIdx="3" presStyleCnt="6" custScaleY="669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AD161-106A-4DA1-8C8E-C86E825B9C82}" type="pres">
      <dgm:prSet presAssocID="{931AEB1A-BCAA-4C12-8570-1D868A8426A7}" presName="spacer" presStyleCnt="0"/>
      <dgm:spPr/>
    </dgm:pt>
    <dgm:pt modelId="{26687191-6552-4FD8-8DAE-B0AA17791E75}" type="pres">
      <dgm:prSet presAssocID="{5CEFE012-095B-4B52-8749-256F8D62C242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3A1BBA-7F9A-4AC7-AE4E-7344981BE84A}" type="pres">
      <dgm:prSet presAssocID="{C32F3A87-C104-4250-83B2-2AE26548F548}" presName="spacer" presStyleCnt="0"/>
      <dgm:spPr/>
    </dgm:pt>
    <dgm:pt modelId="{36239325-66FE-4281-8916-741C42457A32}" type="pres">
      <dgm:prSet presAssocID="{B4E93358-2EE4-4A6C-A46E-A8D747842128}" presName="parentText" presStyleLbl="node1" presStyleIdx="5" presStyleCnt="6" custScaleY="692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D14A58-DC11-4368-B136-88D2BB492AD0}" srcId="{67C229DB-026E-4997-9D1F-04EC8BFC9C8D}" destId="{B4E93358-2EE4-4A6C-A46E-A8D747842128}" srcOrd="5" destOrd="0" parTransId="{DECFC92A-2AC0-43CA-8607-AA3CD13D7C74}" sibTransId="{7469810A-A63D-44CB-BCF3-74A354B25809}"/>
    <dgm:cxn modelId="{DFF40B0A-4709-40CD-85CB-9C4998F12597}" srcId="{67C229DB-026E-4997-9D1F-04EC8BFC9C8D}" destId="{5CEFE012-095B-4B52-8749-256F8D62C242}" srcOrd="4" destOrd="0" parTransId="{F0AA43D2-5914-41FD-BAEB-A9FDC7BF348A}" sibTransId="{C32F3A87-C104-4250-83B2-2AE26548F548}"/>
    <dgm:cxn modelId="{6FE56899-70B5-4A3F-8A3E-EA09B37ADAE1}" type="presOf" srcId="{3A987B3E-18C3-48D3-BA7E-8A57CA2B7EF1}" destId="{3B3358CD-9788-4D1B-9215-E2C2ACF7129B}" srcOrd="0" destOrd="0" presId="urn:microsoft.com/office/officeart/2005/8/layout/vList2"/>
    <dgm:cxn modelId="{4D7A0B83-5E6F-49D7-B0C3-6859213EE839}" type="presOf" srcId="{A86FBA29-C9F7-42D7-9F49-AC8FA5FE362F}" destId="{80071CFE-9471-4D6A-AB43-5D58A9073FB9}" srcOrd="0" destOrd="0" presId="urn:microsoft.com/office/officeart/2005/8/layout/vList2"/>
    <dgm:cxn modelId="{EFB50FB9-4453-4339-AB37-0A88A72C05A6}" srcId="{67C229DB-026E-4997-9D1F-04EC8BFC9C8D}" destId="{DD6BA005-02BA-42EC-9D5B-97C54B94857B}" srcOrd="2" destOrd="0" parTransId="{BEA6928D-EC65-4CA7-A98E-5919E95A14C4}" sibTransId="{80355932-7688-4B9A-B4BF-3C7E718ACEFC}"/>
    <dgm:cxn modelId="{0F93A752-1722-48F9-B034-87F61E7C8B28}" type="presOf" srcId="{DD6BA005-02BA-42EC-9D5B-97C54B94857B}" destId="{47B36590-E9B3-4CB5-AEDA-28533F68116A}" srcOrd="0" destOrd="0" presId="urn:microsoft.com/office/officeart/2005/8/layout/vList2"/>
    <dgm:cxn modelId="{7B7767D1-B6B7-477E-8CFD-EBE5A5483439}" srcId="{67C229DB-026E-4997-9D1F-04EC8BFC9C8D}" destId="{531338F8-A7BB-4986-8F5C-E2DCD5AE4D50}" srcOrd="1" destOrd="0" parTransId="{F372A08A-1C64-4AEA-887A-56423DDBF65A}" sibTransId="{74FA79E8-0EEA-42DB-82A9-6E2BA0DBFF4C}"/>
    <dgm:cxn modelId="{786A21CC-A712-4E59-82AC-6B1FE56CC645}" type="presOf" srcId="{5CEFE012-095B-4B52-8749-256F8D62C242}" destId="{26687191-6552-4FD8-8DAE-B0AA17791E75}" srcOrd="0" destOrd="0" presId="urn:microsoft.com/office/officeart/2005/8/layout/vList2"/>
    <dgm:cxn modelId="{84B42A3E-C600-4103-A3B3-30E45E3B312E}" srcId="{67C229DB-026E-4997-9D1F-04EC8BFC9C8D}" destId="{3A987B3E-18C3-48D3-BA7E-8A57CA2B7EF1}" srcOrd="0" destOrd="0" parTransId="{511113FE-75EA-4E6F-B9C1-AA2CA9C04C30}" sibTransId="{343752FF-74EA-475F-B072-DBDCE358C520}"/>
    <dgm:cxn modelId="{6B2735B5-B477-459E-AC0F-0A73F00F9ABF}" srcId="{67C229DB-026E-4997-9D1F-04EC8BFC9C8D}" destId="{A86FBA29-C9F7-42D7-9F49-AC8FA5FE362F}" srcOrd="3" destOrd="0" parTransId="{F47B0D87-A2D5-4F9C-9D39-4045357D1732}" sibTransId="{931AEB1A-BCAA-4C12-8570-1D868A8426A7}"/>
    <dgm:cxn modelId="{45D5F3C6-AE83-459A-8475-5947FC697E1D}" type="presOf" srcId="{67C229DB-026E-4997-9D1F-04EC8BFC9C8D}" destId="{BE4161D8-30A7-45DA-BB74-A13B4691C20C}" srcOrd="0" destOrd="0" presId="urn:microsoft.com/office/officeart/2005/8/layout/vList2"/>
    <dgm:cxn modelId="{6F6EB9BE-8FA4-4F56-831E-71C654ABFED5}" type="presOf" srcId="{B4E93358-2EE4-4A6C-A46E-A8D747842128}" destId="{36239325-66FE-4281-8916-741C42457A32}" srcOrd="0" destOrd="0" presId="urn:microsoft.com/office/officeart/2005/8/layout/vList2"/>
    <dgm:cxn modelId="{B848EDB0-6A53-4C22-A9E1-F6120BAA2DA1}" type="presOf" srcId="{531338F8-A7BB-4986-8F5C-E2DCD5AE4D50}" destId="{DBCBA375-9123-475E-808A-337EA9B9726B}" srcOrd="0" destOrd="0" presId="urn:microsoft.com/office/officeart/2005/8/layout/vList2"/>
    <dgm:cxn modelId="{25C40180-2878-4C54-86A0-9F41F550F25D}" type="presParOf" srcId="{BE4161D8-30A7-45DA-BB74-A13B4691C20C}" destId="{3B3358CD-9788-4D1B-9215-E2C2ACF7129B}" srcOrd="0" destOrd="0" presId="urn:microsoft.com/office/officeart/2005/8/layout/vList2"/>
    <dgm:cxn modelId="{C62C1B08-078F-4D19-9006-B6F9C318F246}" type="presParOf" srcId="{BE4161D8-30A7-45DA-BB74-A13B4691C20C}" destId="{7A45D809-6389-4388-BB88-D2C44C3D9617}" srcOrd="1" destOrd="0" presId="urn:microsoft.com/office/officeart/2005/8/layout/vList2"/>
    <dgm:cxn modelId="{61D897DA-73EF-4BDE-B908-2867BF9EDA38}" type="presParOf" srcId="{BE4161D8-30A7-45DA-BB74-A13B4691C20C}" destId="{DBCBA375-9123-475E-808A-337EA9B9726B}" srcOrd="2" destOrd="0" presId="urn:microsoft.com/office/officeart/2005/8/layout/vList2"/>
    <dgm:cxn modelId="{7A3D8CCA-319D-492E-A4CB-7F76D5A12640}" type="presParOf" srcId="{BE4161D8-30A7-45DA-BB74-A13B4691C20C}" destId="{A6358DAA-EDC9-4572-8DB0-65AF6B68E6F4}" srcOrd="3" destOrd="0" presId="urn:microsoft.com/office/officeart/2005/8/layout/vList2"/>
    <dgm:cxn modelId="{86AA31B3-BD3B-4161-BA36-7E30779EE67B}" type="presParOf" srcId="{BE4161D8-30A7-45DA-BB74-A13B4691C20C}" destId="{47B36590-E9B3-4CB5-AEDA-28533F68116A}" srcOrd="4" destOrd="0" presId="urn:microsoft.com/office/officeart/2005/8/layout/vList2"/>
    <dgm:cxn modelId="{C2BE9CE0-017E-48B5-B4EA-42548637C811}" type="presParOf" srcId="{BE4161D8-30A7-45DA-BB74-A13B4691C20C}" destId="{D7FC1F39-E691-4351-A26B-6AC5869C5891}" srcOrd="5" destOrd="0" presId="urn:microsoft.com/office/officeart/2005/8/layout/vList2"/>
    <dgm:cxn modelId="{8A2036CC-4800-4C55-9769-DE55E5688E48}" type="presParOf" srcId="{BE4161D8-30A7-45DA-BB74-A13B4691C20C}" destId="{80071CFE-9471-4D6A-AB43-5D58A9073FB9}" srcOrd="6" destOrd="0" presId="urn:microsoft.com/office/officeart/2005/8/layout/vList2"/>
    <dgm:cxn modelId="{0809CEC3-AB26-4F1C-9C1A-DCFA16E084AB}" type="presParOf" srcId="{BE4161D8-30A7-45DA-BB74-A13B4691C20C}" destId="{14CAD161-106A-4DA1-8C8E-C86E825B9C82}" srcOrd="7" destOrd="0" presId="urn:microsoft.com/office/officeart/2005/8/layout/vList2"/>
    <dgm:cxn modelId="{10911BBC-7369-4540-91FE-8B751CBD576F}" type="presParOf" srcId="{BE4161D8-30A7-45DA-BB74-A13B4691C20C}" destId="{26687191-6552-4FD8-8DAE-B0AA17791E75}" srcOrd="8" destOrd="0" presId="urn:microsoft.com/office/officeart/2005/8/layout/vList2"/>
    <dgm:cxn modelId="{ED63CD25-2631-43A2-9158-0C0C8D416EF6}" type="presParOf" srcId="{BE4161D8-30A7-45DA-BB74-A13B4691C20C}" destId="{C43A1BBA-7F9A-4AC7-AE4E-7344981BE84A}" srcOrd="9" destOrd="0" presId="urn:microsoft.com/office/officeart/2005/8/layout/vList2"/>
    <dgm:cxn modelId="{B2DF96A3-BFDE-4159-B319-9CC59A18CC54}" type="presParOf" srcId="{BE4161D8-30A7-45DA-BB74-A13B4691C20C}" destId="{36239325-66FE-4281-8916-741C42457A3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919CE6-D6AB-4FAA-A03A-44F7AD3C6653}">
      <dsp:nvSpPr>
        <dsp:cNvPr id="0" name=""/>
        <dsp:cNvSpPr/>
      </dsp:nvSpPr>
      <dsp:spPr>
        <a:xfrm>
          <a:off x="0" y="65016"/>
          <a:ext cx="6849736" cy="887445"/>
        </a:xfrm>
        <a:prstGeom prst="roundRect">
          <a:avLst/>
        </a:prstGeom>
        <a:solidFill>
          <a:srgbClr val="CBD0E7"/>
        </a:solidFill>
        <a:ln w="28575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33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Ремонт и капитальный ремонт дорог</a:t>
          </a:r>
        </a:p>
      </dsp:txBody>
      <dsp:txXfrm>
        <a:off x="0" y="65016"/>
        <a:ext cx="6849736" cy="887445"/>
      </dsp:txXfrm>
    </dsp:sp>
    <dsp:sp modelId="{63988DAE-18BC-4427-A565-D504209C2F40}">
      <dsp:nvSpPr>
        <dsp:cNvPr id="0" name=""/>
        <dsp:cNvSpPr/>
      </dsp:nvSpPr>
      <dsp:spPr>
        <a:xfrm>
          <a:off x="0" y="998541"/>
          <a:ext cx="6849736" cy="887445"/>
        </a:xfrm>
        <a:prstGeom prst="roundRect">
          <a:avLst/>
        </a:prstGeom>
        <a:solidFill>
          <a:srgbClr val="CBD0E7"/>
        </a:solidFill>
        <a:ln w="28575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33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Благоустройство территорий </a:t>
          </a:r>
        </a:p>
      </dsp:txBody>
      <dsp:txXfrm>
        <a:off x="0" y="998541"/>
        <a:ext cx="6849736" cy="887445"/>
      </dsp:txXfrm>
    </dsp:sp>
    <dsp:sp modelId="{2AECE1A0-909D-4F65-9E84-50E2E70B4835}">
      <dsp:nvSpPr>
        <dsp:cNvPr id="0" name=""/>
        <dsp:cNvSpPr/>
      </dsp:nvSpPr>
      <dsp:spPr>
        <a:xfrm>
          <a:off x="0" y="1932066"/>
          <a:ext cx="6849736" cy="1333279"/>
        </a:xfrm>
        <a:prstGeom prst="roundRect">
          <a:avLst/>
        </a:prstGeom>
        <a:solidFill>
          <a:srgbClr val="CBD0E7"/>
        </a:solidFill>
        <a:ln w="28575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33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Расходы на приведение инженерных сетей жилищно-коммунального хозяйства в технически исправное состояние </a:t>
          </a:r>
        </a:p>
      </dsp:txBody>
      <dsp:txXfrm>
        <a:off x="0" y="1932066"/>
        <a:ext cx="6849736" cy="1333279"/>
      </dsp:txXfrm>
    </dsp:sp>
    <dsp:sp modelId="{D1057133-03D0-4E0E-AD18-50462679A261}">
      <dsp:nvSpPr>
        <dsp:cNvPr id="0" name=""/>
        <dsp:cNvSpPr/>
      </dsp:nvSpPr>
      <dsp:spPr>
        <a:xfrm>
          <a:off x="0" y="3311426"/>
          <a:ext cx="6849736" cy="887445"/>
        </a:xfrm>
        <a:prstGeom prst="roundRect">
          <a:avLst/>
        </a:prstGeom>
        <a:solidFill>
          <a:srgbClr val="CBD0E7"/>
        </a:solidFill>
        <a:ln w="28575" cap="flat" cmpd="sng" algn="ctr">
          <a:solidFill>
            <a:srgbClr val="00336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33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Капитальный ремонт муниципального жилищного фонда</a:t>
          </a:r>
        </a:p>
      </dsp:txBody>
      <dsp:txXfrm>
        <a:off x="0" y="3311426"/>
        <a:ext cx="6849736" cy="8874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0.22375</cdr:x>
      <cdr:y>0.30391</cdr:y>
    </cdr:from>
    <cdr:to>
      <cdr:x>0.30372</cdr:x>
      <cdr:y>0.37695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869789" y="1408786"/>
          <a:ext cx="668278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15%</a:t>
          </a:r>
          <a:endParaRPr lang="ru-RU" sz="1600" dirty="0">
            <a:solidFill>
              <a:schemeClr val="accent4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0.19842</cdr:x>
      <cdr:y>0.5211</cdr:y>
    </cdr:from>
    <cdr:to>
      <cdr:x>0.27839</cdr:x>
      <cdr:y>0.59413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658117" y="2415547"/>
          <a:ext cx="668277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14%</a:t>
          </a:r>
          <a:endParaRPr lang="ru-RU" sz="1600" dirty="0">
            <a:solidFill>
              <a:schemeClr val="accent4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0.39981</cdr:x>
      <cdr:y>0.19327</cdr:y>
    </cdr:from>
    <cdr:to>
      <cdr:x>0.47268</cdr:x>
      <cdr:y>0.2663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341052" y="895891"/>
          <a:ext cx="608946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9</a:t>
          </a:r>
          <a:r>
            <a:rPr lang="ru-RU" sz="1600" dirty="0" smtClean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%</a:t>
          </a:r>
          <a:endParaRPr lang="ru-RU" sz="1600" dirty="0">
            <a:solidFill>
              <a:schemeClr val="accent4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0.63584</cdr:x>
      <cdr:y>0.43494</cdr:y>
    </cdr:from>
    <cdr:to>
      <cdr:x>0.71487</cdr:x>
      <cdr:y>0.50797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313461" y="2016152"/>
          <a:ext cx="660422" cy="3385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 rtlCol="0" anchor="ctr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dirty="0" smtClean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61%</a:t>
          </a:r>
          <a:endParaRPr lang="ru-RU" sz="1600" dirty="0">
            <a:solidFill>
              <a:schemeClr val="accent4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  <cdr:relSizeAnchor xmlns:cdr="http://schemas.openxmlformats.org/drawingml/2006/chartDrawing">
    <cdr:from>
      <cdr:x>0.32104</cdr:x>
      <cdr:y>0.19963</cdr:y>
    </cdr:from>
    <cdr:to>
      <cdr:x>0.37918</cdr:x>
      <cdr:y>0.2544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2682803" y="925370"/>
          <a:ext cx="485853" cy="25391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sp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b="1" dirty="0" smtClean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1%</a:t>
          </a:r>
          <a:endParaRPr lang="ru-RU" sz="1050" b="1" dirty="0">
            <a:solidFill>
              <a:schemeClr val="accent4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7BA527-4A8B-4365-8ADD-05A5299B96B9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37849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49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929D48-3E8C-4ED2-A250-0EB9D96BB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472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E5BD08-1FC8-4D90-BB08-88EA3EF63E94}" type="datetimeFigureOut">
              <a:rPr lang="ru-RU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690828"/>
            <a:ext cx="5438775" cy="444135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37849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49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B7A329-333B-44FC-9F42-03004FB35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5066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490538"/>
            <a:ext cx="4319587" cy="3238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3118" y="3863494"/>
            <a:ext cx="5721350" cy="572813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361950" algn="just">
              <a:lnSpc>
                <a:spcPct val="150000"/>
              </a:lnSpc>
              <a:spcBef>
                <a:spcPct val="0"/>
              </a:spcBef>
            </a:pPr>
            <a:endParaRPr lang="ru-RU" altLang="ru-RU" sz="14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490538"/>
            <a:ext cx="4319587" cy="3238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3118" y="3863494"/>
            <a:ext cx="5721350" cy="572813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361950" algn="just">
              <a:lnSpc>
                <a:spcPct val="150000"/>
              </a:lnSpc>
              <a:spcBef>
                <a:spcPct val="0"/>
              </a:spcBef>
            </a:pPr>
            <a:endParaRPr lang="ru-RU" altLang="ru-RU" sz="14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 defTabSz="920750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 defTabSz="92075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 defTabSz="920750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 defTabSz="920750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fld id="{B4B6E945-995B-459B-ADA9-2606BDEDBCED}" type="slidenum">
              <a:rPr lang="ru-RU" altLang="ru-RU" sz="1000" smtClean="0">
                <a:solidFill>
                  <a:schemeClr val="tx1"/>
                </a:solidFill>
                <a:latin typeface="Times New Roman" pitchFamily="18" charset="0"/>
              </a:rPr>
              <a:pPr/>
              <a:t>10</a:t>
            </a:fld>
            <a:endParaRPr lang="ru-RU" altLang="ru-RU" sz="10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45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60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9461" name="Номер слайда 3"/>
          <p:cNvSpPr txBox="1">
            <a:spLocks noGrp="1"/>
          </p:cNvSpPr>
          <p:nvPr/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176" tIns="0" rIns="19176" bIns="0" anchor="b"/>
          <a:lstStyle>
            <a:lvl1pPr algn="l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EA25BE-8EE1-4184-A38B-69BFD0DED4FE}" type="slidenum">
              <a:rPr lang="ru-RU" altLang="ru-RU" i="1">
                <a:latin typeface="Arial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ru-RU" altLang="ru-RU" i="1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0275" y="739775"/>
            <a:ext cx="4937125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5" y="4690827"/>
            <a:ext cx="5438775" cy="4442939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solidFill>
            <a:schemeClr val="bg1"/>
          </a:solidFill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B26FD-939E-4291-8380-E4A5D778CF04}" type="datetime1">
              <a:rPr lang="ru-RU" smtClean="0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A32F1-4739-4252-9CC9-65557D3FFD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47397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784-0DA8-4D6D-8481-3DD9B6C68447}" type="datetime1">
              <a:rPr lang="ru-RU" smtClean="0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2AA60-5BFF-48CB-834F-0710E6AAFC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2259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9CCD8C-64B8-4350-B564-5922949DCA0D}" type="datetime1">
              <a:rPr lang="ru-RU" smtClean="0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2FD67E38-EE36-4A9D-B39D-95F282EFE7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8696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B268E7-5321-48D3-8DFB-0E8F85CECEF8}" type="datetime1">
              <a:rPr lang="ru-RU" smtClean="0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F8D15B21-87A0-4836-8E65-D9FD3A689B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12152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B7C1D3-F33D-49D6-AE13-B4A59F3732C5}" type="datetime1">
              <a:rPr lang="ru-RU" smtClean="0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62B5C904-6E26-4DB5-B0FE-C15622EAEB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94484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35163"/>
            <a:ext cx="4038600" cy="2117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205288"/>
            <a:ext cx="4038600" cy="21193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BBC368-A19F-40CD-BBC3-A9C338123848}" type="datetime1">
              <a:rPr lang="ru-RU" smtClean="0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686D3798-3DEE-49CF-8060-445C21C32C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9158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7101A-C662-43F6-A603-BFF81C9C713F}" type="datetime1">
              <a:rPr lang="ru-RU" smtClean="0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3CAB3-C86D-4393-A00B-DFE9AFF52D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188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C0229-EF6E-421B-A8EA-F9B7E090F1DA}" type="datetime1">
              <a:rPr lang="ru-RU" smtClean="0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0CA54-FD6C-4516-9FB5-C8C9C312E4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1572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65676-EF4A-4BE6-AA3C-F43DF20AFA45}" type="datetime1">
              <a:rPr lang="ru-RU" smtClean="0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99ACF-14DE-435C-9C33-18A28C6588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3413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638B4-3866-4507-8ABC-6AD4345A4A80}" type="datetime1">
              <a:rPr lang="ru-RU" smtClean="0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CDDE7-D806-4F0E-90E3-421FC29B4A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7870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78FE5-2362-4577-9B5B-91C1043B086B}" type="datetime1">
              <a:rPr lang="ru-RU" smtClean="0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554C0-9D0F-4810-8803-4E1EDE1720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3443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563B0-A6BA-43BD-B377-892577010FF6}" type="datetime1">
              <a:rPr lang="ru-RU" smtClean="0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74EB6-D24D-40CD-A3A8-06228C211F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1224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9A124-02A5-4DB8-8C90-96FE7561A72F}" type="datetime1">
              <a:rPr lang="ru-RU" smtClean="0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E565F-0467-4F3F-93DF-B1F95AF1B1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9770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D1929-5EAD-44CB-A150-7B19FA557F1B}" type="datetime1">
              <a:rPr lang="ru-RU" smtClean="0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7CF6F-B5B3-45B2-BCCE-EA04B21F4F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6844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CCECFF"/>
            </a:gs>
            <a:gs pos="100000">
              <a:srgbClr val="CCECFF"/>
            </a:gs>
            <a:gs pos="94000">
              <a:schemeClr val="bg1"/>
            </a:gs>
            <a:gs pos="7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/>
            <a:gdLst>
              <a:gd name="T0" fmla="*/ 6 w 5772"/>
              <a:gd name="T1" fmla="*/ 2 h 656"/>
              <a:gd name="T2" fmla="*/ 2542 w 5772"/>
              <a:gd name="T3" fmla="*/ 0 h 656"/>
              <a:gd name="T4" fmla="*/ 4374 w 5772"/>
              <a:gd name="T5" fmla="*/ 367 h 656"/>
              <a:gd name="T6" fmla="*/ 5766 w 5772"/>
              <a:gd name="T7" fmla="*/ 55 h 656"/>
              <a:gd name="T8" fmla="*/ 5772 w 5772"/>
              <a:gd name="T9" fmla="*/ 213 h 656"/>
              <a:gd name="T10" fmla="*/ 4302 w 5772"/>
              <a:gd name="T11" fmla="*/ 439 h 656"/>
              <a:gd name="T12" fmla="*/ 1488 w 5772"/>
              <a:gd name="T13" fmla="*/ 201 h 656"/>
              <a:gd name="T14" fmla="*/ 0 w 5772"/>
              <a:gd name="T15" fmla="*/ 656 h 656"/>
              <a:gd name="T16" fmla="*/ 6 w 5772"/>
              <a:gd name="T17" fmla="*/ 2 h 65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772"/>
              <a:gd name="T28" fmla="*/ 0 h 656"/>
              <a:gd name="T29" fmla="*/ 5772 w 5772"/>
              <a:gd name="T30" fmla="*/ 656 h 65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CCECFF"/>
              </a:gs>
              <a:gs pos="100000">
                <a:srgbClr val="CCCC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/>
            <a:gdLst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00"/>
              <a:gd name="T16" fmla="*/ 0 h 595"/>
              <a:gd name="T17" fmla="*/ 3000 w 3000"/>
              <a:gd name="T18" fmla="*/ 595 h 5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CCCCFF"/>
              </a:gs>
              <a:gs pos="999">
                <a:srgbClr val="CCCCFF"/>
              </a:gs>
              <a:gs pos="100000">
                <a:srgbClr val="CCEC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4D87C8-A32C-4801-AC29-A3B2A99B106D}" type="datetime1">
              <a:rPr lang="ru-RU" smtClean="0"/>
              <a:pPr>
                <a:defRPr/>
              </a:pPr>
              <a:t>24.12.2013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fld id="{CD3957DD-3981-4044-88A7-5D64A69CE90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oleObject" Target="../embeddings/__________Microsoft_Office_Excel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ctrTitle"/>
          </p:nvPr>
        </p:nvSpPr>
        <p:spPr>
          <a:xfrm>
            <a:off x="684213" y="2133600"/>
            <a:ext cx="7772400" cy="1470025"/>
          </a:xfrm>
        </p:spPr>
        <p:txBody>
          <a:bodyPr tIns="45720" rIns="0"/>
          <a:lstStyle/>
          <a:p>
            <a:pPr algn="l"/>
            <a:r>
              <a:rPr lang="ru-RU" altLang="ru-RU" sz="4200" b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altLang="ru-RU" sz="4200" b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altLang="ru-RU" sz="4200" b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7" name="Rectangle 3"/>
          <p:cNvSpPr>
            <a:spLocks noGrp="1"/>
          </p:cNvSpPr>
          <p:nvPr>
            <p:ph type="subTitle" idx="1"/>
          </p:nvPr>
        </p:nvSpPr>
        <p:spPr>
          <a:xfrm>
            <a:off x="755650" y="1412875"/>
            <a:ext cx="7704138" cy="3529013"/>
          </a:xfrm>
          <a:effectLst>
            <a:outerShdw dist="35921" dir="2700000" algn="ctr" rotWithShape="0">
              <a:srgbClr val="808080"/>
            </a:outerShdw>
          </a:effectLst>
        </p:spPr>
        <p:txBody>
          <a:bodyPr lIns="91440" rIns="91440"/>
          <a:lstStyle/>
          <a:p>
            <a:pPr marR="0" algn="ctr">
              <a:spcBef>
                <a:spcPct val="0"/>
              </a:spcBef>
            </a:pPr>
            <a:r>
              <a:rPr lang="ru-RU" altLang="ru-RU" sz="3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 межбюджетных отношениях областного и местных бюджетов </a:t>
            </a:r>
            <a:endParaRPr lang="ru-RU" altLang="ru-RU" sz="34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R="0" algn="ctr">
              <a:spcBef>
                <a:spcPct val="0"/>
              </a:spcBef>
            </a:pPr>
            <a:r>
              <a:rPr lang="ru-RU" altLang="ru-RU" sz="3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на 2014 год и плановый период до 2016 года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284663" y="5157788"/>
            <a:ext cx="46799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dirty="0">
                <a:solidFill>
                  <a:schemeClr val="hlink"/>
                </a:solidFill>
                <a:latin typeface="Verdana" pitchFamily="34" charset="0"/>
              </a:rPr>
              <a:t>Заместитель Губернатора,  директор департамента финансов</a:t>
            </a:r>
          </a:p>
        </p:txBody>
      </p:sp>
      <p:pic>
        <p:nvPicPr>
          <p:cNvPr id="5" name="Picture 60" descr="ГЕРБ"/>
          <p:cNvPicPr>
            <a:picLocks noChangeAspect="1" noChangeArrowheads="1"/>
          </p:cNvPicPr>
          <p:nvPr/>
        </p:nvPicPr>
        <p:blipFill>
          <a:blip r:embed="rId3" cstate="print">
            <a:lum bright="6000"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979712" cy="1556792"/>
          </a:xfrm>
          <a:prstGeom prst="rect">
            <a:avLst/>
          </a:prstGeom>
          <a:solidFill>
            <a:srgbClr val="D8F1F4">
              <a:alpha val="0"/>
            </a:srgbClr>
          </a:solidFill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06104" y="260350"/>
            <a:ext cx="8464504" cy="792386"/>
          </a:xfrm>
          <a:noFill/>
          <a:effectLst>
            <a:outerShdw dist="381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ru-RU" altLang="ru-RU" sz="2800" b="1" dirty="0" smtClean="0">
                <a:solidFill>
                  <a:srgbClr val="5F5F5F"/>
                </a:solidFill>
                <a:effectLst/>
                <a:latin typeface="Verdana" pitchFamily="34" charset="0"/>
              </a:rPr>
              <a:t>Расходы на развитие территорий муниципальных образований</a:t>
            </a:r>
            <a:endParaRPr lang="ru-RU" altLang="ru-RU" sz="2800" b="1" dirty="0">
              <a:solidFill>
                <a:srgbClr val="5F5F5F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463814689"/>
              </p:ext>
            </p:extLst>
          </p:nvPr>
        </p:nvGraphicFramePr>
        <p:xfrm>
          <a:off x="1115616" y="2176670"/>
          <a:ext cx="6849736" cy="426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60" descr="ГЕРБ"/>
          <p:cNvPicPr>
            <a:picLocks noChangeAspect="1" noChangeArrowheads="1"/>
          </p:cNvPicPr>
          <p:nvPr/>
        </p:nvPicPr>
        <p:blipFill>
          <a:blip r:embed="rId7" cstate="print">
            <a:lum bright="6000"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71" y="1"/>
            <a:ext cx="711128" cy="574158"/>
          </a:xfrm>
          <a:prstGeom prst="rect">
            <a:avLst/>
          </a:prstGeom>
          <a:solidFill>
            <a:srgbClr val="D8F1F4">
              <a:alpha val="0"/>
            </a:srgbClr>
          </a:solidFill>
          <a:effectLst>
            <a:innerShdw blurRad="114300">
              <a:prstClr val="black"/>
            </a:innerShdw>
          </a:effectLst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138622" y="1492061"/>
            <a:ext cx="1865293" cy="680066"/>
          </a:xfrm>
          <a:prstGeom prst="roundRect">
            <a:avLst>
              <a:gd name="adj" fmla="val 16667"/>
            </a:avLst>
          </a:prstGeom>
          <a:solidFill>
            <a:srgbClr val="53548A"/>
          </a:solidFill>
          <a:ln w="60325">
            <a:solidFill>
              <a:schemeClr val="bg1">
                <a:alpha val="5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800" dirty="0">
                <a:solidFill>
                  <a:schemeClr val="bg1"/>
                </a:solidFill>
                <a:latin typeface="Tahoma" pitchFamily="34" charset="0"/>
              </a:rPr>
              <a:t>2014 </a:t>
            </a:r>
            <a:r>
              <a:rPr lang="ru-RU" altLang="ru-RU" sz="1800" dirty="0" smtClean="0">
                <a:solidFill>
                  <a:schemeClr val="bg1"/>
                </a:solidFill>
                <a:latin typeface="Tahoma" pitchFamily="34" charset="0"/>
              </a:rPr>
              <a:t>год</a:t>
            </a:r>
          </a:p>
          <a:p>
            <a:pPr algn="ctr" eaLnBrk="1" hangingPunct="1"/>
            <a:r>
              <a:rPr lang="ru-RU" altLang="ru-RU" b="1" dirty="0" smtClean="0">
                <a:solidFill>
                  <a:schemeClr val="bg1"/>
                </a:solidFill>
                <a:latin typeface="Tahoma" pitchFamily="34" charset="0"/>
              </a:rPr>
              <a:t>3 940</a:t>
            </a:r>
            <a:endParaRPr lang="ru-RU" altLang="ru-RU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5946321" y="1481976"/>
            <a:ext cx="2019031" cy="680066"/>
          </a:xfrm>
          <a:prstGeom prst="roundRect">
            <a:avLst>
              <a:gd name="adj" fmla="val 16667"/>
            </a:avLst>
          </a:prstGeom>
          <a:solidFill>
            <a:srgbClr val="53548A"/>
          </a:solidFill>
          <a:ln w="60325">
            <a:solidFill>
              <a:schemeClr val="bg1">
                <a:alpha val="50000"/>
              </a:schemeClr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800" dirty="0" smtClean="0">
                <a:solidFill>
                  <a:schemeClr val="bg1"/>
                </a:solidFill>
                <a:latin typeface="Tahoma" pitchFamily="34" charset="0"/>
              </a:rPr>
              <a:t>2014 – 2016 годы</a:t>
            </a:r>
          </a:p>
          <a:p>
            <a:pPr algn="ctr" eaLnBrk="1" hangingPunct="1"/>
            <a:r>
              <a:rPr lang="ru-RU" altLang="ru-RU" b="1" dirty="0" smtClean="0">
                <a:solidFill>
                  <a:schemeClr val="bg1"/>
                </a:solidFill>
                <a:latin typeface="Tahoma" pitchFamily="34" charset="0"/>
              </a:rPr>
              <a:t>12 310 </a:t>
            </a:r>
            <a:endParaRPr lang="ru-RU" altLang="ru-RU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CAB3-C86D-4393-A00B-DFE9AFF52D95}" type="slidenum">
              <a:rPr lang="ru-RU" altLang="ru-RU" smtClean="0"/>
              <a:pPr/>
              <a:t>9</a:t>
            </a:fld>
            <a:endParaRPr lang="ru-RU" altLang="ru-RU"/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595277" y="1143422"/>
            <a:ext cx="14155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cap="sq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b="1" dirty="0">
                <a:solidFill>
                  <a:srgbClr val="5F5F5F"/>
                </a:solidFill>
              </a:rPr>
              <a:t>млн рублей</a:t>
            </a: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179512" y="1713206"/>
            <a:ext cx="936625" cy="1211738"/>
          </a:xfrm>
          <a:prstGeom prst="curvedRightArrow">
            <a:avLst/>
          </a:prstGeom>
          <a:solidFill>
            <a:srgbClr val="6D6EA7"/>
          </a:solidFill>
          <a:ln>
            <a:solidFill>
              <a:srgbClr val="B2B9F8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53548A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7965352" y="1650656"/>
            <a:ext cx="935038" cy="1274288"/>
          </a:xfrm>
          <a:prstGeom prst="curvedLeftArrow">
            <a:avLst/>
          </a:prstGeom>
          <a:solidFill>
            <a:srgbClr val="6D6EA7"/>
          </a:solidFill>
          <a:ln>
            <a:solidFill>
              <a:srgbClr val="B2B9F8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5354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388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7"/>
          <p:cNvSpPr>
            <a:spLocks noChangeShapeType="1"/>
          </p:cNvSpPr>
          <p:nvPr/>
        </p:nvSpPr>
        <p:spPr bwMode="auto">
          <a:xfrm>
            <a:off x="7957038" y="1052513"/>
            <a:ext cx="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/>
          <a:p>
            <a:endParaRPr lang="ru-RU"/>
          </a:p>
        </p:txBody>
      </p:sp>
      <p:pic>
        <p:nvPicPr>
          <p:cNvPr id="5" name="Picture 60" descr="ГЕРБ"/>
          <p:cNvPicPr>
            <a:picLocks noChangeAspect="1" noChangeArrowheads="1"/>
          </p:cNvPicPr>
          <p:nvPr/>
        </p:nvPicPr>
        <p:blipFill>
          <a:blip r:embed="rId3" cstate="print">
            <a:lum bright="6000"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71" y="1"/>
            <a:ext cx="711128" cy="574158"/>
          </a:xfrm>
          <a:prstGeom prst="rect">
            <a:avLst/>
          </a:prstGeom>
          <a:solidFill>
            <a:srgbClr val="D8F1F4">
              <a:alpha val="0"/>
            </a:srgbClr>
          </a:solidFill>
          <a:effectLst>
            <a:innerShdw blurRad="114300">
              <a:prstClr val="black"/>
            </a:innerShdw>
          </a:effectLst>
        </p:spPr>
      </p:pic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59597431"/>
              </p:ext>
            </p:extLst>
          </p:nvPr>
        </p:nvGraphicFramePr>
        <p:xfrm>
          <a:off x="218343" y="1719265"/>
          <a:ext cx="8708780" cy="4734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251520" y="287081"/>
            <a:ext cx="8424935" cy="668595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2800" kern="0" dirty="0" smtClean="0">
                <a:solidFill>
                  <a:srgbClr val="5F5F5F"/>
                </a:solidFill>
                <a:effectLst/>
                <a:latin typeface="Verdana" pitchFamily="34" charset="0"/>
              </a:rPr>
              <a:t>Собственные доходы местных бюджетов, млн рублей</a:t>
            </a:r>
            <a:endParaRPr lang="ru-RU" sz="2800" kern="0" dirty="0">
              <a:solidFill>
                <a:srgbClr val="5F5F5F"/>
              </a:solidFill>
              <a:effectLst/>
            </a:endParaRP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4860032" y="1052513"/>
            <a:ext cx="1276343" cy="58896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/>
          <a:p>
            <a:pPr defTabSz="963613">
              <a:defRPr/>
            </a:pPr>
            <a:r>
              <a:rPr lang="ru-RU" sz="2400" b="1" dirty="0">
                <a:solidFill>
                  <a:srgbClr val="003366"/>
                </a:solidFill>
                <a:latin typeface="Arial" pitchFamily="34" charset="0"/>
              </a:rPr>
              <a:t>113 347</a:t>
            </a:r>
          </a:p>
        </p:txBody>
      </p:sp>
      <p:sp>
        <p:nvSpPr>
          <p:cNvPr id="7177" name="AutoShape 10"/>
          <p:cNvSpPr>
            <a:spLocks/>
          </p:cNvSpPr>
          <p:nvPr/>
        </p:nvSpPr>
        <p:spPr bwMode="auto">
          <a:xfrm rot="16200000">
            <a:off x="5210731" y="-396142"/>
            <a:ext cx="863275" cy="4770783"/>
          </a:xfrm>
          <a:prstGeom prst="rightBrace">
            <a:avLst>
              <a:gd name="adj1" fmla="val 140821"/>
              <a:gd name="adj2" fmla="val 47611"/>
            </a:avLst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endParaRPr lang="ru-RU" altLang="ru-RU">
              <a:cs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74EB6-D24D-40CD-A3A8-06228C211FCE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7861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0" descr="ГЕРБ"/>
          <p:cNvPicPr>
            <a:picLocks noChangeAspect="1" noChangeArrowheads="1"/>
          </p:cNvPicPr>
          <p:nvPr/>
        </p:nvPicPr>
        <p:blipFill>
          <a:blip r:embed="rId2" cstate="print">
            <a:lum bright="6000"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71" y="1"/>
            <a:ext cx="711128" cy="574158"/>
          </a:xfrm>
          <a:prstGeom prst="rect">
            <a:avLst/>
          </a:prstGeom>
          <a:solidFill>
            <a:srgbClr val="D8F1F4">
              <a:alpha val="0"/>
            </a:srgbClr>
          </a:solidFill>
          <a:effectLst>
            <a:innerShdw blurRad="114300">
              <a:prstClr val="black"/>
            </a:inn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07504" y="116633"/>
            <a:ext cx="8411005" cy="953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2400" dirty="0">
                <a:effectLst/>
                <a:latin typeface="Verdana" pitchFamily="34" charset="0"/>
              </a:rPr>
              <a:t>Обеспечение полномочий местного значения налоговыми и неналоговыми доходами, закрепленными Бюджетным кодексом РФ</a:t>
            </a:r>
          </a:p>
        </p:txBody>
      </p:sp>
      <p:graphicFrame>
        <p:nvGraphicFramePr>
          <p:cNvPr id="3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28709829"/>
              </p:ext>
            </p:extLst>
          </p:nvPr>
        </p:nvGraphicFramePr>
        <p:xfrm>
          <a:off x="502138" y="1069975"/>
          <a:ext cx="8356600" cy="463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AutoShape 2"/>
          <p:cNvSpPr txBox="1">
            <a:spLocks noChangeArrowheads="1"/>
          </p:cNvSpPr>
          <p:nvPr/>
        </p:nvSpPr>
        <p:spPr bwMode="auto">
          <a:xfrm>
            <a:off x="498231" y="5800726"/>
            <a:ext cx="8289681" cy="576263"/>
          </a:xfrm>
          <a:prstGeom prst="rect">
            <a:avLst/>
          </a:prstGeom>
          <a:solidFill>
            <a:srgbClr val="CBD0E7"/>
          </a:solidFill>
          <a:ln>
            <a:noFill/>
          </a:ln>
          <a:effectLst/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sz="1600" b="1" dirty="0" smtClean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Дополнительные нормативы отчислений от налога на доходы физических лиц составляют от 6% до 85%</a:t>
            </a:r>
          </a:p>
        </p:txBody>
      </p:sp>
      <p:sp>
        <p:nvSpPr>
          <p:cNvPr id="9" name="Прямоугольник 2"/>
          <p:cNvSpPr>
            <a:spLocks noChangeArrowheads="1"/>
          </p:cNvSpPr>
          <p:nvPr/>
        </p:nvSpPr>
        <p:spPr bwMode="auto">
          <a:xfrm>
            <a:off x="6639657" y="1101725"/>
            <a:ext cx="2504342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200" b="1" u="sng" dirty="0" smtClean="0">
                <a:solidFill>
                  <a:srgbClr val="434343"/>
                </a:solidFill>
              </a:rPr>
              <a:t>Объём собственных доходов местных бюджетов (всего):</a:t>
            </a:r>
          </a:p>
          <a:p>
            <a:pPr>
              <a:defRPr/>
            </a:pPr>
            <a:endParaRPr lang="ru-RU" altLang="ru-RU" sz="1400" b="1" u="sng" dirty="0" smtClean="0">
              <a:solidFill>
                <a:srgbClr val="434343"/>
              </a:solidFill>
            </a:endParaRPr>
          </a:p>
          <a:p>
            <a:pPr algn="l">
              <a:defRPr/>
            </a:pPr>
            <a:r>
              <a:rPr lang="ru-RU" altLang="ru-RU" sz="1200" dirty="0" smtClean="0">
                <a:solidFill>
                  <a:srgbClr val="434343"/>
                </a:solidFill>
              </a:rPr>
              <a:t>  </a:t>
            </a:r>
            <a:r>
              <a:rPr lang="ru-RU" altLang="ru-RU" sz="1200" dirty="0" smtClean="0">
                <a:solidFill>
                  <a:schemeClr val="tx1">
                    <a:lumMod val="75000"/>
                  </a:schemeClr>
                </a:solidFill>
              </a:rPr>
              <a:t>2013 год -  33 226</a:t>
            </a:r>
          </a:p>
          <a:p>
            <a:pPr algn="l">
              <a:defRPr/>
            </a:pPr>
            <a:r>
              <a:rPr lang="ru-RU" altLang="ru-RU" sz="1200" b="1" dirty="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ru-RU" altLang="ru-RU" sz="1200" b="1" u="sng" dirty="0" smtClean="0">
                <a:solidFill>
                  <a:schemeClr val="tx1">
                    <a:lumMod val="75000"/>
                  </a:schemeClr>
                </a:solidFill>
              </a:rPr>
              <a:t>2014 год – 35 933</a:t>
            </a:r>
          </a:p>
          <a:p>
            <a:pPr algn="l">
              <a:defRPr/>
            </a:pPr>
            <a:r>
              <a:rPr lang="ru-RU" altLang="ru-RU" sz="1200" b="1" dirty="0" smtClean="0">
                <a:solidFill>
                  <a:schemeClr val="tx1">
                    <a:lumMod val="75000"/>
                  </a:schemeClr>
                </a:solidFill>
              </a:rPr>
              <a:t>  2015 год – 37 414 </a:t>
            </a:r>
          </a:p>
          <a:p>
            <a:pPr algn="l">
              <a:defRPr/>
            </a:pPr>
            <a:r>
              <a:rPr lang="ru-RU" altLang="ru-RU" sz="1200" b="1" dirty="0" smtClean="0">
                <a:solidFill>
                  <a:schemeClr val="tx1">
                    <a:lumMod val="75000"/>
                  </a:schemeClr>
                </a:solidFill>
              </a:rPr>
              <a:t>  2016 год – 39 999 </a:t>
            </a:r>
          </a:p>
        </p:txBody>
      </p:sp>
      <p:sp>
        <p:nvSpPr>
          <p:cNvPr id="10249" name="AutoShape 25"/>
          <p:cNvSpPr>
            <a:spLocks/>
          </p:cNvSpPr>
          <p:nvPr/>
        </p:nvSpPr>
        <p:spPr bwMode="auto">
          <a:xfrm>
            <a:off x="8116765" y="1902728"/>
            <a:ext cx="87923" cy="552450"/>
          </a:xfrm>
          <a:prstGeom prst="rightBrace">
            <a:avLst>
              <a:gd name="adj1" fmla="val 48333"/>
              <a:gd name="adj2" fmla="val 50000"/>
            </a:avLst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0250" name="Text Box 26"/>
          <p:cNvSpPr txBox="1">
            <a:spLocks noChangeArrowheads="1"/>
          </p:cNvSpPr>
          <p:nvPr/>
        </p:nvSpPr>
        <p:spPr bwMode="auto">
          <a:xfrm>
            <a:off x="8160728" y="1855788"/>
            <a:ext cx="104481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cap="sq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ru-RU" altLang="ru-RU" sz="1200" b="1" dirty="0">
                <a:solidFill>
                  <a:schemeClr val="tx1"/>
                </a:solidFill>
              </a:rPr>
              <a:t>113 346</a:t>
            </a:r>
          </a:p>
          <a:p>
            <a:r>
              <a:rPr lang="ru-RU" altLang="ru-RU" sz="1200" b="1" dirty="0">
                <a:solidFill>
                  <a:schemeClr val="tx1"/>
                </a:solidFill>
              </a:rPr>
              <a:t>млн рублей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99ACF-14DE-435C-9C33-18A28C6588D0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5644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735B1-879A-4FD9-8D58-496B2648D489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4140200" y="3141663"/>
            <a:ext cx="1008063" cy="64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pPr algn="ctr"/>
            <a:r>
              <a:rPr lang="ru-RU" altLang="ru-RU" sz="2800" b="1" dirty="0" smtClean="0">
                <a:solidFill>
                  <a:srgbClr val="5F5F5F"/>
                </a:solidFill>
                <a:latin typeface="Verdana" pitchFamily="34" charset="0"/>
              </a:rPr>
              <a:t>Выравнивание бюджетной обеспеченности муниципальных образований</a:t>
            </a: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179388" y="1989138"/>
            <a:ext cx="2592387" cy="2736850"/>
          </a:xfrm>
          <a:prstGeom prst="can">
            <a:avLst>
              <a:gd name="adj" fmla="val 26393"/>
            </a:avLst>
          </a:prstGeom>
          <a:gradFill rotWithShape="1">
            <a:gsLst>
              <a:gs pos="0">
                <a:srgbClr val="CBD0E7"/>
              </a:gs>
              <a:gs pos="50000">
                <a:schemeClr val="bg2"/>
              </a:gs>
              <a:gs pos="100000">
                <a:srgbClr val="CCCCFF"/>
              </a:gs>
            </a:gsLst>
            <a:lin ang="0" scaled="1"/>
          </a:gradFill>
          <a:ln w="25400">
            <a:solidFill>
              <a:srgbClr val="53548A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ru-RU" altLang="ru-RU" dirty="0">
                <a:latin typeface="Arial" charset="0"/>
              </a:rPr>
              <a:t> </a:t>
            </a:r>
            <a:r>
              <a:rPr lang="ru-RU" altLang="ru-RU" b="1" dirty="0">
                <a:solidFill>
                  <a:srgbClr val="003366"/>
                </a:solidFill>
                <a:latin typeface="Arial" charset="0"/>
              </a:rPr>
              <a:t>Фонд финансовой </a:t>
            </a:r>
          </a:p>
          <a:p>
            <a:pPr algn="ctr"/>
            <a:r>
              <a:rPr lang="ru-RU" altLang="ru-RU" b="1" dirty="0">
                <a:solidFill>
                  <a:srgbClr val="003366"/>
                </a:solidFill>
                <a:latin typeface="Arial" charset="0"/>
              </a:rPr>
              <a:t>поддержки </a:t>
            </a:r>
          </a:p>
          <a:p>
            <a:pPr algn="ctr"/>
            <a:r>
              <a:rPr lang="ru-RU" altLang="ru-RU" b="1" dirty="0">
                <a:solidFill>
                  <a:srgbClr val="003366"/>
                </a:solidFill>
                <a:latin typeface="Arial" charset="0"/>
              </a:rPr>
              <a:t>муниципальных </a:t>
            </a:r>
          </a:p>
          <a:p>
            <a:pPr algn="ctr"/>
            <a:r>
              <a:rPr lang="ru-RU" altLang="ru-RU" b="1" dirty="0">
                <a:solidFill>
                  <a:srgbClr val="003366"/>
                </a:solidFill>
                <a:latin typeface="Arial" charset="0"/>
              </a:rPr>
              <a:t>районов </a:t>
            </a:r>
          </a:p>
          <a:p>
            <a:pPr algn="ctr"/>
            <a:r>
              <a:rPr lang="ru-RU" altLang="ru-RU" b="1" dirty="0">
                <a:solidFill>
                  <a:srgbClr val="003366"/>
                </a:solidFill>
                <a:latin typeface="Arial" charset="0"/>
              </a:rPr>
              <a:t>(городских округов)</a:t>
            </a:r>
            <a:endParaRPr lang="ru-RU" altLang="ru-RU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6372225" y="1916113"/>
            <a:ext cx="2592388" cy="2736850"/>
          </a:xfrm>
          <a:prstGeom prst="can">
            <a:avLst>
              <a:gd name="adj" fmla="val 26393"/>
            </a:avLst>
          </a:prstGeom>
          <a:gradFill rotWithShape="1">
            <a:gsLst>
              <a:gs pos="0">
                <a:srgbClr val="CBD0E7"/>
              </a:gs>
              <a:gs pos="50000">
                <a:schemeClr val="bg2"/>
              </a:gs>
              <a:gs pos="100000">
                <a:srgbClr val="CBD0E7"/>
              </a:gs>
            </a:gsLst>
            <a:lin ang="0" scaled="1"/>
          </a:gradFill>
          <a:ln w="25400">
            <a:solidFill>
              <a:srgbClr val="53548A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ru-RU" altLang="ru-RU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altLang="ru-RU" b="1" dirty="0">
                <a:solidFill>
                  <a:srgbClr val="003366"/>
                </a:solidFill>
                <a:latin typeface="Arial" charset="0"/>
              </a:rPr>
              <a:t>Фонд финансовой </a:t>
            </a:r>
          </a:p>
          <a:p>
            <a:pPr algn="ctr"/>
            <a:r>
              <a:rPr lang="ru-RU" altLang="ru-RU" b="1" dirty="0">
                <a:solidFill>
                  <a:srgbClr val="003366"/>
                </a:solidFill>
                <a:latin typeface="Arial" charset="0"/>
              </a:rPr>
              <a:t>поддержки </a:t>
            </a:r>
          </a:p>
          <a:p>
            <a:pPr algn="ctr"/>
            <a:r>
              <a:rPr lang="ru-RU" altLang="ru-RU" b="1" dirty="0">
                <a:solidFill>
                  <a:srgbClr val="003366"/>
                </a:solidFill>
                <a:latin typeface="Arial" charset="0"/>
              </a:rPr>
              <a:t>поселений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771775" y="1557338"/>
            <a:ext cx="3743325" cy="355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>
                <a:solidFill>
                  <a:schemeClr val="hlink"/>
                </a:solidFill>
                <a:latin typeface="Arial" charset="0"/>
              </a:rPr>
              <a:t>Критерии распределения:</a:t>
            </a:r>
          </a:p>
          <a:p>
            <a:pPr>
              <a:spcBef>
                <a:spcPct val="50000"/>
              </a:spcBef>
            </a:pPr>
            <a:r>
              <a:rPr lang="ru-RU" altLang="ru-RU" b="1">
                <a:solidFill>
                  <a:schemeClr val="hlink"/>
                </a:solidFill>
                <a:latin typeface="Arial" charset="0"/>
              </a:rPr>
              <a:t>-численность населения</a:t>
            </a:r>
          </a:p>
          <a:p>
            <a:pPr>
              <a:spcBef>
                <a:spcPct val="50000"/>
              </a:spcBef>
            </a:pPr>
            <a:r>
              <a:rPr lang="ru-RU" altLang="ru-RU" b="1">
                <a:solidFill>
                  <a:schemeClr val="hlink"/>
                </a:solidFill>
                <a:latin typeface="Arial" charset="0"/>
              </a:rPr>
              <a:t>-налоговый потенциал территории</a:t>
            </a:r>
          </a:p>
          <a:p>
            <a:pPr>
              <a:spcBef>
                <a:spcPct val="50000"/>
              </a:spcBef>
            </a:pPr>
            <a:r>
              <a:rPr lang="ru-RU" altLang="ru-RU" b="1">
                <a:solidFill>
                  <a:schemeClr val="hlink"/>
                </a:solidFill>
                <a:latin typeface="Arial" charset="0"/>
              </a:rPr>
              <a:t>-коэффициенты, отражающие объективное влияние социально-экономических факторов на стоимость предоставления муниципальных услуг на территории муниципалитета</a:t>
            </a:r>
          </a:p>
        </p:txBody>
      </p:sp>
      <p:pic>
        <p:nvPicPr>
          <p:cNvPr id="9" name="Picture 60" descr="ГЕРБ"/>
          <p:cNvPicPr>
            <a:picLocks noChangeAspect="1" noChangeArrowheads="1"/>
          </p:cNvPicPr>
          <p:nvPr/>
        </p:nvPicPr>
        <p:blipFill>
          <a:blip r:embed="rId3" cstate="print">
            <a:lum bright="6000"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71" y="1"/>
            <a:ext cx="711128" cy="574158"/>
          </a:xfrm>
          <a:prstGeom prst="rect">
            <a:avLst/>
          </a:prstGeom>
          <a:solidFill>
            <a:srgbClr val="D8F1F4">
              <a:alpha val="0"/>
            </a:srgbClr>
          </a:solidFill>
          <a:effectLst>
            <a:innerShdw blurRad="114300">
              <a:prstClr val="black"/>
            </a:innerShdw>
          </a:effectLst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13776" y="5135511"/>
            <a:ext cx="8444487" cy="1569660"/>
          </a:xfrm>
          <a:prstGeom prst="rect">
            <a:avLst/>
          </a:prstGeom>
          <a:noFill/>
          <a:ln w="12700">
            <a:solidFill>
              <a:schemeClr val="accent6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>
                <a:solidFill>
                  <a:srgbClr val="003366"/>
                </a:solidFill>
                <a:latin typeface="Verdana" pitchFamily="34" charset="0"/>
              </a:rPr>
              <a:t>Критерии выравнивания финансовых возможностей поселений и бюджетной обеспеченности муниципальных районов (городских округов), применяемые для распределения </a:t>
            </a:r>
            <a:r>
              <a:rPr lang="ru-RU" sz="1600" b="1" dirty="0" smtClean="0">
                <a:solidFill>
                  <a:srgbClr val="003366"/>
                </a:solidFill>
                <a:latin typeface="Verdana" pitchFamily="34" charset="0"/>
              </a:rPr>
              <a:t>дотаций</a:t>
            </a:r>
            <a:r>
              <a:rPr lang="ru-RU" sz="1600" dirty="0" smtClean="0">
                <a:solidFill>
                  <a:srgbClr val="003366"/>
                </a:solidFill>
                <a:latin typeface="Verdana" pitchFamily="34" charset="0"/>
              </a:rPr>
              <a:t>:</a:t>
            </a:r>
          </a:p>
          <a:p>
            <a:pPr marL="285750" indent="-285750" algn="just" eaLnBrk="1" hangingPunct="1">
              <a:buFontTx/>
              <a:buChar char="-"/>
            </a:pPr>
            <a:r>
              <a:rPr lang="ru-RU" sz="1600" dirty="0" smtClean="0">
                <a:solidFill>
                  <a:srgbClr val="003366"/>
                </a:solidFill>
                <a:latin typeface="Verdana" pitchFamily="34" charset="0"/>
              </a:rPr>
              <a:t>Для поселений – 0,0217</a:t>
            </a:r>
          </a:p>
          <a:p>
            <a:pPr marL="285750" indent="-285750" algn="just" eaLnBrk="1" hangingPunct="1">
              <a:buFontTx/>
              <a:buChar char="-"/>
            </a:pPr>
            <a:r>
              <a:rPr lang="ru-RU" sz="1600" dirty="0" smtClean="0">
                <a:solidFill>
                  <a:srgbClr val="003366"/>
                </a:solidFill>
                <a:latin typeface="Verdana" pitchFamily="34" charset="0"/>
              </a:rPr>
              <a:t>Для муниципальных районов – 4,0576</a:t>
            </a:r>
          </a:p>
          <a:p>
            <a:pPr marL="285750" indent="-285750" algn="just" eaLnBrk="1" hangingPunct="1">
              <a:buFontTx/>
              <a:buChar char="-"/>
            </a:pPr>
            <a:r>
              <a:rPr lang="ru-RU" sz="1600" dirty="0" smtClean="0">
                <a:solidFill>
                  <a:srgbClr val="003366"/>
                </a:solidFill>
                <a:latin typeface="Verdana" pitchFamily="34" charset="0"/>
              </a:rPr>
              <a:t>Для городских округов – 0,5031</a:t>
            </a:r>
            <a:endParaRPr lang="ru-RU" altLang="ru-RU" sz="1600" b="1" dirty="0">
              <a:solidFill>
                <a:srgbClr val="003366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3983282902"/>
              </p:ext>
            </p:extLst>
          </p:nvPr>
        </p:nvGraphicFramePr>
        <p:xfrm>
          <a:off x="4119887" y="1564097"/>
          <a:ext cx="6096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9513" y="260351"/>
            <a:ext cx="8496943" cy="936402"/>
          </a:xfrm>
          <a:noFill/>
          <a:effectLst>
            <a:outerShdw dist="381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err="1" smtClean="0">
                <a:solidFill>
                  <a:srgbClr val="4D4D4D"/>
                </a:solidFill>
                <a:effectLst/>
                <a:latin typeface="Verdana" pitchFamily="34" charset="0"/>
              </a:rPr>
              <a:t>Софинансирование</a:t>
            </a:r>
            <a:r>
              <a:rPr lang="ru-RU" sz="2400" b="1" dirty="0" smtClean="0">
                <a:solidFill>
                  <a:srgbClr val="4D4D4D"/>
                </a:solidFill>
                <a:effectLst/>
                <a:latin typeface="Verdana" pitchFamily="34" charset="0"/>
              </a:rPr>
              <a:t> </a:t>
            </a:r>
            <a:r>
              <a:rPr lang="ru-RU" sz="2400" b="1" dirty="0">
                <a:solidFill>
                  <a:srgbClr val="4D4D4D"/>
                </a:solidFill>
                <a:effectLst/>
                <a:latin typeface="Verdana" pitchFamily="34" charset="0"/>
              </a:rPr>
              <a:t>вопросов местного </a:t>
            </a:r>
            <a:r>
              <a:rPr lang="ru-RU" sz="2400" b="1" dirty="0" smtClean="0">
                <a:solidFill>
                  <a:srgbClr val="4D4D4D"/>
                </a:solidFill>
                <a:effectLst/>
                <a:latin typeface="Verdana" pitchFamily="34" charset="0"/>
              </a:rPr>
              <a:t>значения из областного бюджета</a:t>
            </a:r>
            <a:endParaRPr lang="ru-RU" altLang="ru-RU" sz="2400" b="1" dirty="0">
              <a:solidFill>
                <a:srgbClr val="4D4D4D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482810"/>
              </p:ext>
            </p:extLst>
          </p:nvPr>
        </p:nvGraphicFramePr>
        <p:xfrm>
          <a:off x="271977" y="1690778"/>
          <a:ext cx="5623890" cy="4621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Правая фигурная скобка 7"/>
          <p:cNvSpPr/>
          <p:nvPr/>
        </p:nvSpPr>
        <p:spPr bwMode="auto">
          <a:xfrm>
            <a:off x="5895866" y="1628800"/>
            <a:ext cx="476334" cy="5040560"/>
          </a:xfrm>
          <a:prstGeom prst="rightBrace">
            <a:avLst>
              <a:gd name="adj1" fmla="val 39583"/>
              <a:gd name="adj2" fmla="val 49195"/>
            </a:avLst>
          </a:prstGeom>
          <a:solidFill>
            <a:schemeClr val="bg1"/>
          </a:solidFill>
          <a:ln w="38100" cap="sq" cmpd="sng" algn="ctr">
            <a:solidFill>
              <a:srgbClr val="003366"/>
            </a:solidFill>
            <a:prstDash val="solid"/>
            <a:round/>
            <a:headEnd type="none" w="sm" len="sm"/>
            <a:tailEnd type="none" w="med" len="lg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2"/>
          <p:cNvSpPr>
            <a:spLocks noChangeArrowheads="1"/>
          </p:cNvSpPr>
          <p:nvPr/>
        </p:nvSpPr>
        <p:spPr bwMode="auto">
          <a:xfrm>
            <a:off x="6086975" y="1398249"/>
            <a:ext cx="2504342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200" b="1" u="sng" dirty="0" smtClean="0">
                <a:solidFill>
                  <a:srgbClr val="434343"/>
                </a:solidFill>
              </a:rPr>
              <a:t>Объём субсидий (всего):</a:t>
            </a:r>
          </a:p>
          <a:p>
            <a:pPr>
              <a:defRPr/>
            </a:pPr>
            <a:endParaRPr lang="ru-RU" altLang="ru-RU" sz="1400" b="1" u="sng" dirty="0" smtClean="0">
              <a:solidFill>
                <a:srgbClr val="434343"/>
              </a:solidFill>
            </a:endParaRPr>
          </a:p>
          <a:p>
            <a:pPr algn="l">
              <a:defRPr/>
            </a:pPr>
            <a:r>
              <a:rPr lang="ru-RU" altLang="ru-RU" sz="1200" dirty="0" smtClean="0">
                <a:solidFill>
                  <a:srgbClr val="434343"/>
                </a:solidFill>
              </a:rPr>
              <a:t>  </a:t>
            </a:r>
            <a:r>
              <a:rPr lang="ru-RU" altLang="ru-RU" sz="1200" dirty="0" smtClean="0">
                <a:solidFill>
                  <a:schemeClr val="tx1">
                    <a:lumMod val="75000"/>
                  </a:schemeClr>
                </a:solidFill>
              </a:rPr>
              <a:t>2013 год -  12 981</a:t>
            </a:r>
          </a:p>
          <a:p>
            <a:pPr algn="l">
              <a:defRPr/>
            </a:pPr>
            <a:r>
              <a:rPr lang="ru-RU" altLang="ru-RU" sz="1200" b="1" dirty="0" smtClean="0">
                <a:solidFill>
                  <a:schemeClr val="tx1">
                    <a:lumMod val="75000"/>
                  </a:schemeClr>
                </a:solidFill>
              </a:rPr>
              <a:t>  </a:t>
            </a:r>
            <a:r>
              <a:rPr lang="ru-RU" altLang="ru-RU" sz="1200" b="1" u="sng" dirty="0" smtClean="0">
                <a:solidFill>
                  <a:schemeClr val="tx1">
                    <a:lumMod val="75000"/>
                  </a:schemeClr>
                </a:solidFill>
              </a:rPr>
              <a:t>2014 год – 11 685</a:t>
            </a:r>
          </a:p>
          <a:p>
            <a:pPr algn="l">
              <a:defRPr/>
            </a:pPr>
            <a:r>
              <a:rPr lang="ru-RU" altLang="ru-RU" sz="1200" b="1" dirty="0" smtClean="0">
                <a:solidFill>
                  <a:schemeClr val="tx1">
                    <a:lumMod val="75000"/>
                  </a:schemeClr>
                </a:solidFill>
              </a:rPr>
              <a:t>  2015 год –   8 456</a:t>
            </a:r>
          </a:p>
          <a:p>
            <a:pPr algn="l">
              <a:defRPr/>
            </a:pPr>
            <a:r>
              <a:rPr lang="ru-RU" altLang="ru-RU" sz="1200" b="1" dirty="0" smtClean="0">
                <a:solidFill>
                  <a:schemeClr val="tx1">
                    <a:lumMod val="75000"/>
                  </a:schemeClr>
                </a:solidFill>
              </a:rPr>
              <a:t>  2016 год –   7 551</a:t>
            </a:r>
          </a:p>
        </p:txBody>
      </p:sp>
      <p:sp>
        <p:nvSpPr>
          <p:cNvPr id="11" name="AutoShape 25"/>
          <p:cNvSpPr>
            <a:spLocks/>
          </p:cNvSpPr>
          <p:nvPr/>
        </p:nvSpPr>
        <p:spPr bwMode="auto">
          <a:xfrm>
            <a:off x="7754210" y="2013802"/>
            <a:ext cx="87923" cy="552450"/>
          </a:xfrm>
          <a:prstGeom prst="rightBrace">
            <a:avLst>
              <a:gd name="adj1" fmla="val 48333"/>
              <a:gd name="adj2" fmla="val 50000"/>
            </a:avLst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7944382" y="2151527"/>
            <a:ext cx="10448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cap="sq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ru-RU" altLang="ru-RU" sz="1200" b="1" dirty="0" smtClean="0">
                <a:solidFill>
                  <a:schemeClr val="tx1"/>
                </a:solidFill>
              </a:rPr>
              <a:t>27 692 млн рублей</a:t>
            </a:r>
            <a:endParaRPr lang="ru-RU" altLang="ru-RU" sz="1200" b="1" dirty="0">
              <a:solidFill>
                <a:schemeClr val="tx1"/>
              </a:solidFill>
            </a:endParaRPr>
          </a:p>
        </p:txBody>
      </p:sp>
      <p:pic>
        <p:nvPicPr>
          <p:cNvPr id="12" name="Picture 60" descr="ГЕРБ"/>
          <p:cNvPicPr>
            <a:picLocks noChangeAspect="1" noChangeArrowheads="1"/>
          </p:cNvPicPr>
          <p:nvPr/>
        </p:nvPicPr>
        <p:blipFill>
          <a:blip r:embed="rId12" cstate="print">
            <a:lum bright="6000"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71" y="1"/>
            <a:ext cx="711128" cy="574158"/>
          </a:xfrm>
          <a:prstGeom prst="rect">
            <a:avLst/>
          </a:prstGeom>
          <a:solidFill>
            <a:srgbClr val="D8F1F4">
              <a:alpha val="0"/>
            </a:srgbClr>
          </a:solidFill>
          <a:effectLst>
            <a:innerShdw blurRad="114300">
              <a:prstClr val="black"/>
            </a:innerShdw>
          </a:effec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CAB3-C86D-4393-A00B-DFE9AFF52D95}" type="slidenum">
              <a:rPr lang="ru-RU" altLang="ru-RU" smtClean="0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088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0" descr="ГЕРБ"/>
          <p:cNvPicPr>
            <a:picLocks noChangeAspect="1" noChangeArrowheads="1"/>
          </p:cNvPicPr>
          <p:nvPr/>
        </p:nvPicPr>
        <p:blipFill>
          <a:blip r:embed="rId2" cstate="print">
            <a:lum bright="6000"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71" y="1"/>
            <a:ext cx="711128" cy="574158"/>
          </a:xfrm>
          <a:prstGeom prst="rect">
            <a:avLst/>
          </a:prstGeom>
          <a:solidFill>
            <a:srgbClr val="D8F1F4">
              <a:alpha val="0"/>
            </a:srgbClr>
          </a:solidFill>
          <a:effectLst>
            <a:innerShdw blurRad="114300">
              <a:prstClr val="black"/>
            </a:inn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07505" y="287338"/>
            <a:ext cx="8472324" cy="69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normAutofit fontScale="97500"/>
          </a:bodyPr>
          <a:lstStyle>
            <a:lvl1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2000" kern="0" dirty="0" smtClean="0">
                <a:solidFill>
                  <a:srgbClr val="5F5F5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Изменения в структуре субвенций местным бюджетам на исполнение государственных полномочий</a:t>
            </a:r>
            <a:endParaRPr lang="ru-RU" sz="2000" kern="0" dirty="0">
              <a:solidFill>
                <a:srgbClr val="5F5F5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6" name="Объект 2"/>
          <p:cNvSpPr txBox="1">
            <a:spLocks/>
          </p:cNvSpPr>
          <p:nvPr/>
        </p:nvSpPr>
        <p:spPr bwMode="auto">
          <a:xfrm>
            <a:off x="728297" y="908721"/>
            <a:ext cx="3026019" cy="432048"/>
          </a:xfrm>
          <a:prstGeom prst="rect">
            <a:avLst/>
          </a:prstGeom>
          <a:solidFill>
            <a:srgbClr val="53548A"/>
          </a:solidFill>
          <a:ln>
            <a:solidFill>
              <a:srgbClr val="CBD0E7"/>
            </a:solidFill>
          </a:ln>
          <a:extLst/>
        </p:spPr>
        <p:txBody>
          <a:bodyPr/>
          <a:lstStyle>
            <a:lvl1pPr marL="68263">
              <a:defRPr sz="2000">
                <a:solidFill>
                  <a:schemeClr val="bg2"/>
                </a:solidFill>
                <a:latin typeface="Arial" charset="0"/>
              </a:defRPr>
            </a:lvl1pPr>
            <a:lvl2pPr marL="639763" indent="-273050">
              <a:defRPr sz="2000">
                <a:solidFill>
                  <a:schemeClr val="bg2"/>
                </a:solidFill>
                <a:latin typeface="Arial" charset="0"/>
              </a:defRPr>
            </a:lvl2pPr>
            <a:lvl3pPr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12395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1325563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1782763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239963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2697163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154363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/>
            </a:pPr>
            <a:r>
              <a:rPr lang="ru-RU" altLang="ru-RU" sz="1800" b="1" dirty="0" smtClean="0">
                <a:solidFill>
                  <a:schemeClr val="bg1"/>
                </a:solidFill>
                <a:latin typeface="Tahoma" pitchFamily="34" charset="0"/>
              </a:rPr>
              <a:t>2013 год </a:t>
            </a:r>
            <a:r>
              <a:rPr lang="ru-RU" altLang="ru-RU" sz="1400" b="1" dirty="0" smtClean="0">
                <a:solidFill>
                  <a:schemeClr val="bg1"/>
                </a:solidFill>
                <a:latin typeface="Tahoma" pitchFamily="34" charset="0"/>
              </a:rPr>
              <a:t>(</a:t>
            </a:r>
            <a:r>
              <a:rPr lang="ru-RU" altLang="ru-RU" sz="1400" b="1" smtClean="0">
                <a:solidFill>
                  <a:schemeClr val="bg1"/>
                </a:solidFill>
                <a:latin typeface="Tahoma" pitchFamily="34" charset="0"/>
              </a:rPr>
              <a:t>42 полномочия)</a:t>
            </a:r>
            <a:endParaRPr lang="ru-RU" altLang="ru-RU" sz="1400" b="1" dirty="0" smtClean="0">
              <a:solidFill>
                <a:schemeClr val="bg1"/>
              </a:solidFill>
              <a:latin typeface="Tahoma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/>
            </a:pPr>
            <a:r>
              <a:rPr lang="ru-RU" altLang="ru-RU" sz="18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	</a:t>
            </a:r>
            <a:r>
              <a:rPr lang="ru-RU" altLang="ru-RU" sz="24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		 </a:t>
            </a:r>
          </a:p>
        </p:txBody>
      </p:sp>
      <p:graphicFrame>
        <p:nvGraphicFramePr>
          <p:cNvPr id="15" name="Group 8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299355751"/>
              </p:ext>
            </p:extLst>
          </p:nvPr>
        </p:nvGraphicFramePr>
        <p:xfrm>
          <a:off x="107505" y="1284254"/>
          <a:ext cx="8928991" cy="5159967"/>
        </p:xfrm>
        <a:graphic>
          <a:graphicData uri="http://schemas.openxmlformats.org/drawingml/2006/table">
            <a:tbl>
              <a:tblPr/>
              <a:tblGrid>
                <a:gridCol w="4546841"/>
                <a:gridCol w="4382150"/>
              </a:tblGrid>
              <a:tr h="39018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defRPr sz="2000"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600"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Cyr" pitchFamily="34" charset="0"/>
                        </a:rPr>
                        <a:t>Поддержка сельскохозяйственного производства в части поддержки растениеводства</a:t>
                      </a: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88409" marR="88409" marT="47905" marB="479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Реализация полномочия планируется на  областном уровне</a:t>
                      </a:r>
                    </a:p>
                  </a:txBody>
                  <a:tcPr marL="88409" marR="88409" marT="47905" marB="479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706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defRPr sz="2000"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600"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Социальная поддержка семей, имеющих детей, в отношении содержания детей в организациях, оказывающих услуги по обучению, воспитанию и уходу за детьми дошкольного возраста</a:t>
                      </a:r>
                    </a:p>
                  </a:txBody>
                  <a:tcPr marL="88409" marR="88409" marT="47905" marB="4790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С 2014 года полномочие отнесено к вопросам местного значения, средства предусмотрены в форме субсидии местным бюджетам</a:t>
                      </a:r>
                    </a:p>
                  </a:txBody>
                  <a:tcPr marL="88409" marR="88409" marT="47905" marB="479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706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defRPr sz="2000"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600"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Социальная поддержка семей, имеющих детей, в отношении питания детей, обучающихся в общеобразовательных школах</a:t>
                      </a:r>
                    </a:p>
                  </a:txBody>
                  <a:tcPr marL="88409" marR="88409" marT="47905" marB="479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С 2014 года полномочие отнесено к вопросам местного значения, средства предусмотрены  в форме субсидии местным бюджетам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buNone/>
                        <a:tabLst/>
                      </a:pPr>
                      <a:endParaRPr kumimoji="0" lang="ru-RU" alt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88409" marR="88409" marT="47905" marB="479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808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defRPr sz="2000"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600"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Организация предоставления общедоступного и бесплатного начального общего, основного общего, среднего (полного) общего образования по основным общеобразовательным программам в специальных (коррекционных) образовательных учреждениях для обучающихся, воспитанников с ограниченными возможностями здоровья, специальных (коррекционных) образовательных учреждениях для детей-сирот и детей, оставшихся без попечения родителей</a:t>
                      </a:r>
                    </a:p>
                  </a:txBody>
                  <a:tcPr marL="88409" marR="88409" marT="47905" marB="479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Tahoma" pitchFamily="34" charset="0"/>
                        </a:rPr>
                        <a:t>Реализуется в рамках полномочия по обеспечению государственных гарантий прав граждан на получение общедоступного и бесплатного начального общего, основного общего, среднего общего образования </a:t>
                      </a:r>
                    </a:p>
                  </a:txBody>
                  <a:tcPr marL="88409" marR="88409" marT="47905" marB="479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808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defRPr sz="2000"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600"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Социальная поддержка детей, обучающихся в специальных (коррекционных) образовательных учреждениях для обучающихся, воспитанников с ограниченными возможностями здоровья, в специальных (коррекционных) образовательных учреждениях для детей-сирот и детей, оставшихся без попечения родителей, а также обучающихся по специальным (коррекционным) образовательным программам в иных образовательных учреждениях</a:t>
                      </a:r>
                    </a:p>
                  </a:txBody>
                  <a:tcPr marL="88409" marR="88409" marT="47905" marB="479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Расходы на питание планируются в форме передачи субсидии; на мягкий инвентарь - в расходах на решение вопросов  местного значения</a:t>
                      </a:r>
                    </a:p>
                  </a:txBody>
                  <a:tcPr marL="88409" marR="88409" marT="47905" marB="479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7107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defRPr sz="2000"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1600"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>
                          <a:solidFill>
                            <a:schemeClr val="hlink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Cyr" pitchFamily="34" charset="0"/>
                        </a:rPr>
                        <a:t>______________</a:t>
                      </a:r>
                    </a:p>
                  </a:txBody>
                  <a:tcPr marL="88409" marR="88409" marT="47905" marB="4790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5000"/>
                        <a:buFont typeface="Monotype Sort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Cyr" pitchFamily="34" charset="0"/>
                        </a:rPr>
                        <a:t>Организация предоставления психолого-педагогической, медицинской и социальной помощи обучающимся, испытывающим трудности в освоении общеобразовательных программ, своем развитии и социальной адаптации</a:t>
                      </a:r>
                    </a:p>
                  </a:txBody>
                  <a:tcPr marL="88409" marR="88409" marT="47905" marB="479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Объект 2"/>
          <p:cNvSpPr txBox="1">
            <a:spLocks/>
          </p:cNvSpPr>
          <p:nvPr/>
        </p:nvSpPr>
        <p:spPr bwMode="auto">
          <a:xfrm>
            <a:off x="5292080" y="908720"/>
            <a:ext cx="3026020" cy="432050"/>
          </a:xfrm>
          <a:prstGeom prst="rect">
            <a:avLst/>
          </a:prstGeom>
          <a:solidFill>
            <a:srgbClr val="53548A"/>
          </a:solidFill>
          <a:ln>
            <a:solidFill>
              <a:srgbClr val="CBD0E7"/>
            </a:solidFill>
          </a:ln>
          <a:extLst/>
        </p:spPr>
        <p:txBody>
          <a:bodyPr/>
          <a:lstStyle>
            <a:lvl1pPr marL="68263">
              <a:defRPr sz="2000">
                <a:solidFill>
                  <a:schemeClr val="bg2"/>
                </a:solidFill>
                <a:latin typeface="Arial" charset="0"/>
              </a:defRPr>
            </a:lvl1pPr>
            <a:lvl2pPr marL="639763" indent="-273050">
              <a:defRPr sz="2000">
                <a:solidFill>
                  <a:schemeClr val="bg2"/>
                </a:solidFill>
                <a:latin typeface="Arial" charset="0"/>
              </a:defRPr>
            </a:lvl2pPr>
            <a:lvl3pPr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12395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1325563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1782763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239963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2697163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154363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/>
            </a:pPr>
            <a:r>
              <a:rPr lang="ru-RU" altLang="ru-RU" sz="1800" b="1" dirty="0" smtClean="0">
                <a:solidFill>
                  <a:schemeClr val="bg1"/>
                </a:solidFill>
                <a:latin typeface="Tahoma" pitchFamily="34" charset="0"/>
              </a:rPr>
              <a:t>2014 год </a:t>
            </a:r>
            <a:r>
              <a:rPr lang="ru-RU" altLang="ru-RU" sz="1400" b="1" dirty="0" smtClean="0">
                <a:solidFill>
                  <a:schemeClr val="bg1"/>
                </a:solidFill>
                <a:latin typeface="Tahoma" pitchFamily="34" charset="0"/>
              </a:rPr>
              <a:t>(38 полномочий)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/>
            </a:pPr>
            <a:r>
              <a:rPr lang="ru-RU" altLang="ru-RU" sz="18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	</a:t>
            </a:r>
            <a:r>
              <a:rPr lang="ru-RU" altLang="ru-RU" sz="24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		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98829" y="6381328"/>
            <a:ext cx="762000" cy="365125"/>
          </a:xfrm>
        </p:spPr>
        <p:txBody>
          <a:bodyPr/>
          <a:lstStyle/>
          <a:p>
            <a:fld id="{BE799ACF-14DE-435C-9C33-18A28C6588D0}" type="slidenum">
              <a:rPr lang="ru-RU" altLang="ru-RU" smtClean="0"/>
              <a:pPr/>
              <a:t>14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67468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B9A1-4F60-4554-B0D6-918BF491F689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800" b="1" dirty="0" smtClean="0">
                <a:solidFill>
                  <a:schemeClr val="hlink"/>
                </a:solidFill>
                <a:latin typeface="Verdana" pitchFamily="34" charset="0"/>
              </a:rPr>
              <a:t>Правовая база межбюджетного регулирования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4213" y="1557338"/>
            <a:ext cx="7561262" cy="650875"/>
          </a:xfrm>
          <a:prstGeom prst="rect">
            <a:avLst/>
          </a:prstGeom>
          <a:solidFill>
            <a:srgbClr val="53548A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/>
            <a:r>
              <a:rPr lang="ru-RU" altLang="ru-RU" sz="3600" b="1" dirty="0">
                <a:solidFill>
                  <a:schemeClr val="bg1"/>
                </a:solidFill>
                <a:latin typeface="Arial" charset="0"/>
              </a:rPr>
              <a:t>Законы Тюменской области: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gray">
          <a:xfrm>
            <a:off x="684213" y="3789040"/>
            <a:ext cx="7704137" cy="1512168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CCCCFF"/>
              </a:gs>
              <a:gs pos="50000">
                <a:schemeClr val="bg1"/>
              </a:gs>
              <a:gs pos="100000">
                <a:srgbClr val="CCCCFF"/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 algn="ctr" eaLnBrk="0" hangingPunct="0"/>
            <a:r>
              <a:rPr lang="ru-RU" altLang="ru-RU" sz="3000" b="1" dirty="0">
                <a:solidFill>
                  <a:srgbClr val="003366"/>
                </a:solidFill>
                <a:latin typeface="Arial" charset="0"/>
              </a:rPr>
              <a:t>«О </a:t>
            </a:r>
            <a:r>
              <a:rPr lang="ru-RU" altLang="ru-RU" sz="3000" b="1" dirty="0" smtClean="0">
                <a:solidFill>
                  <a:srgbClr val="003366"/>
                </a:solidFill>
                <a:latin typeface="Arial" charset="0"/>
              </a:rPr>
              <a:t>наделении органов местного самоуправления отдельными государственными полномочиями»</a:t>
            </a:r>
            <a:endParaRPr lang="ru-RU" altLang="ru-RU" sz="30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gray">
          <a:xfrm>
            <a:off x="611188" y="2492375"/>
            <a:ext cx="7775575" cy="1152525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CCCCFF"/>
              </a:gs>
              <a:gs pos="50000">
                <a:schemeClr val="bg1"/>
              </a:gs>
              <a:gs pos="100000">
                <a:srgbClr val="CCCCFF"/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 algn="ctr" eaLnBrk="0" hangingPunct="0"/>
            <a:r>
              <a:rPr lang="ru-RU" altLang="ru-RU" sz="3000" b="1" dirty="0" smtClean="0">
                <a:solidFill>
                  <a:srgbClr val="003366"/>
                </a:solidFill>
                <a:latin typeface="Arial" charset="0"/>
              </a:rPr>
              <a:t>«</a:t>
            </a:r>
            <a:r>
              <a:rPr lang="ru-RU" altLang="ru-RU" sz="3000" b="1" dirty="0">
                <a:solidFill>
                  <a:srgbClr val="003366"/>
                </a:solidFill>
                <a:latin typeface="Arial" charset="0"/>
              </a:rPr>
              <a:t>О межбюджетных отношениях в Тюменской области</a:t>
            </a:r>
            <a:r>
              <a:rPr lang="ru-RU" altLang="ru-RU" sz="3000" b="1" dirty="0" smtClean="0">
                <a:solidFill>
                  <a:srgbClr val="003366"/>
                </a:solidFill>
                <a:latin typeface="Arial" charset="0"/>
              </a:rPr>
              <a:t>»</a:t>
            </a:r>
            <a:endParaRPr lang="ru-RU" altLang="ru-RU" sz="3000" b="1" dirty="0">
              <a:solidFill>
                <a:srgbClr val="003366"/>
              </a:solidFill>
              <a:latin typeface="Arial" charset="0"/>
            </a:endParaRP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gray">
          <a:xfrm>
            <a:off x="684213" y="5373216"/>
            <a:ext cx="7775575" cy="100965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CCCCFF"/>
              </a:gs>
              <a:gs pos="50000">
                <a:schemeClr val="bg1"/>
              </a:gs>
              <a:gs pos="100000">
                <a:srgbClr val="CCCCFF"/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 algn="ctr" eaLnBrk="0" hangingPunct="0"/>
            <a:r>
              <a:rPr lang="ru-RU" altLang="ru-RU" sz="3000" b="1" dirty="0">
                <a:solidFill>
                  <a:srgbClr val="003366"/>
                </a:solidFill>
                <a:latin typeface="Arial" charset="0"/>
              </a:rPr>
              <a:t>«Об областном бюджете»</a:t>
            </a:r>
          </a:p>
        </p:txBody>
      </p:sp>
      <p:pic>
        <p:nvPicPr>
          <p:cNvPr id="8" name="Picture 60" descr="ГЕРБ"/>
          <p:cNvPicPr>
            <a:picLocks noChangeAspect="1" noChangeArrowheads="1"/>
          </p:cNvPicPr>
          <p:nvPr/>
        </p:nvPicPr>
        <p:blipFill>
          <a:blip r:embed="rId2" cstate="print">
            <a:lum bright="6000"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71" y="1"/>
            <a:ext cx="711128" cy="574158"/>
          </a:xfrm>
          <a:prstGeom prst="rect">
            <a:avLst/>
          </a:prstGeom>
          <a:solidFill>
            <a:srgbClr val="D8F1F4">
              <a:alpha val="0"/>
            </a:srgbClr>
          </a:solidFill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C7719-2265-47C1-9FAC-2F746F13BF6F}" type="slidenum">
              <a:rPr lang="ru-RU" altLang="ru-RU"/>
              <a:pPr/>
              <a:t>2</a:t>
            </a:fld>
            <a:endParaRPr lang="ru-RU" altLang="ru-RU" dirty="0"/>
          </a:p>
        </p:txBody>
      </p:sp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363538" y="396193"/>
            <a:ext cx="8458200" cy="91259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dist="381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6200" indent="-76200" defTabSz="11303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defTabSz="11303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defTabSz="11303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defTabSz="11303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defTabSz="11303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defTabSz="1130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defTabSz="1130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defTabSz="1130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defTabSz="1130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altLang="ru-RU" sz="2800" b="1" dirty="0">
                <a:solidFill>
                  <a:schemeClr val="hlink"/>
                </a:solidFill>
                <a:latin typeface="Verdana" pitchFamily="34" charset="0"/>
              </a:rPr>
              <a:t>Основные </a:t>
            </a:r>
            <a:r>
              <a:rPr lang="ru-RU" altLang="ru-RU" sz="2800" b="1" dirty="0" smtClean="0">
                <a:solidFill>
                  <a:schemeClr val="hlink"/>
                </a:solidFill>
                <a:latin typeface="Verdana" pitchFamily="34" charset="0"/>
              </a:rPr>
              <a:t>принципы </a:t>
            </a:r>
            <a:r>
              <a:rPr lang="ru-RU" altLang="ru-RU" sz="2800" b="1" dirty="0">
                <a:solidFill>
                  <a:schemeClr val="hlink"/>
                </a:solidFill>
                <a:latin typeface="Verdana" pitchFamily="34" charset="0"/>
              </a:rPr>
              <a:t>построения межбюджетных отношений 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gray">
          <a:xfrm>
            <a:off x="611188" y="1353667"/>
            <a:ext cx="7848600" cy="707182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CCCCFF"/>
              </a:gs>
              <a:gs pos="50000">
                <a:schemeClr val="bg1"/>
              </a:gs>
              <a:gs pos="100000">
                <a:srgbClr val="CCCCFF"/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 algn="ctr" eaLnBrk="0" hangingPunct="0"/>
            <a:r>
              <a:rPr lang="ru-RU" altLang="ru-RU" sz="2000" b="1" dirty="0">
                <a:solidFill>
                  <a:srgbClr val="003366"/>
                </a:solidFill>
                <a:latin typeface="Arial" charset="0"/>
              </a:rPr>
              <a:t>Единая система </a:t>
            </a:r>
            <a:r>
              <a:rPr lang="ru-RU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межбюджетного регулирования</a:t>
            </a:r>
            <a:endParaRPr lang="ru-RU" altLang="ru-RU" sz="20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gray">
          <a:xfrm>
            <a:off x="647700" y="2241550"/>
            <a:ext cx="7775575" cy="971426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CCCCFF"/>
              </a:gs>
              <a:gs pos="50000">
                <a:schemeClr val="bg1"/>
              </a:gs>
              <a:gs pos="100000">
                <a:srgbClr val="CCCCFF"/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altLang="ru-RU" sz="2000" b="1" dirty="0" smtClean="0">
                <a:solidFill>
                  <a:srgbClr val="003366"/>
                </a:solidFill>
                <a:latin typeface="Arial" charset="0"/>
              </a:rPr>
              <a:t>Обеспечение </a:t>
            </a:r>
            <a:r>
              <a:rPr lang="ru-RU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муниципальных образований необходимыми средствами для выполнения полномочий по вопросам местного значения</a:t>
            </a:r>
            <a:endParaRPr lang="ru-RU" sz="20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gray">
          <a:xfrm>
            <a:off x="647700" y="3356992"/>
            <a:ext cx="7775575" cy="75694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CCCCFF"/>
              </a:gs>
              <a:gs pos="50000">
                <a:schemeClr val="bg1"/>
              </a:gs>
              <a:gs pos="100000">
                <a:srgbClr val="CCCCFF"/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 algn="ctr" eaLnBrk="0" hangingPunct="0"/>
            <a:r>
              <a:rPr lang="ru-RU" altLang="ru-RU" sz="2000" b="1" dirty="0">
                <a:solidFill>
                  <a:srgbClr val="003366"/>
                </a:solidFill>
                <a:latin typeface="Arial" charset="0"/>
              </a:rPr>
              <a:t>Финансовое </a:t>
            </a:r>
            <a:r>
              <a:rPr lang="ru-RU" altLang="ru-RU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передаваемых на местный уровень государственных полномочий</a:t>
            </a:r>
            <a:endParaRPr lang="ru-RU" altLang="ru-RU" sz="20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gray">
          <a:xfrm>
            <a:off x="704850" y="5085656"/>
            <a:ext cx="7775575" cy="575592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CCCCFF"/>
              </a:gs>
              <a:gs pos="50000">
                <a:schemeClr val="bg1"/>
              </a:gs>
              <a:gs pos="100000">
                <a:srgbClr val="CCCCFF"/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Выполнение </a:t>
            </a:r>
            <a:r>
              <a:rPr lang="ru-RU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Указов Президента Российской </a:t>
            </a:r>
            <a:r>
              <a:rPr lang="ru-RU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</a:t>
            </a:r>
            <a:endParaRPr lang="ru-RU" sz="20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gray">
          <a:xfrm>
            <a:off x="704850" y="4221088"/>
            <a:ext cx="7775575" cy="719608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CCCCFF"/>
              </a:gs>
              <a:gs pos="50000">
                <a:schemeClr val="bg1"/>
              </a:gs>
              <a:gs pos="100000">
                <a:srgbClr val="CCCCFF"/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altLang="ru-RU" sz="2000" b="1" dirty="0">
                <a:solidFill>
                  <a:srgbClr val="003366"/>
                </a:solidFill>
                <a:latin typeface="Arial" charset="0"/>
              </a:rPr>
              <a:t>Обеспечение </a:t>
            </a:r>
            <a:r>
              <a:rPr lang="ru-RU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сбалансированности </a:t>
            </a:r>
            <a:r>
              <a:rPr lang="ru-RU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местных бюджетов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gray">
          <a:xfrm>
            <a:off x="704850" y="5846209"/>
            <a:ext cx="7775575" cy="719608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CCCCFF"/>
              </a:gs>
              <a:gs pos="50000">
                <a:schemeClr val="bg1"/>
              </a:gs>
              <a:gs pos="100000">
                <a:srgbClr val="CCCCFF"/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Гарантия </a:t>
            </a:r>
            <a:r>
              <a:rPr lang="ru-RU" sz="20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полного выполнения принятых бюджетных </a:t>
            </a:r>
            <a:r>
              <a:rPr lang="ru-RU" sz="20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обязательств</a:t>
            </a:r>
            <a:endParaRPr lang="ru-RU" sz="20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60" descr="ГЕРБ"/>
          <p:cNvPicPr>
            <a:picLocks noChangeAspect="1" noChangeArrowheads="1"/>
          </p:cNvPicPr>
          <p:nvPr/>
        </p:nvPicPr>
        <p:blipFill>
          <a:blip r:embed="rId3" cstate="print">
            <a:lum bright="6000"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71" y="1"/>
            <a:ext cx="711128" cy="574158"/>
          </a:xfrm>
          <a:prstGeom prst="rect">
            <a:avLst/>
          </a:prstGeom>
          <a:solidFill>
            <a:srgbClr val="D8F1F4">
              <a:alpha val="0"/>
            </a:srgbClr>
          </a:solidFill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3CAB3-C86D-4393-A00B-DFE9AFF52D95}" type="slidenum">
              <a:rPr lang="ru-RU" altLang="ru-RU" smtClean="0"/>
              <a:pPr/>
              <a:t>3</a:t>
            </a:fld>
            <a:endParaRPr lang="ru-RU" altLang="ru-RU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80282930"/>
              </p:ext>
            </p:extLst>
          </p:nvPr>
        </p:nvGraphicFramePr>
        <p:xfrm>
          <a:off x="288231" y="1578908"/>
          <a:ext cx="8570351" cy="3362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240115" y="1579838"/>
            <a:ext cx="1141534" cy="3714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>
            <a:lvl1pPr defTabSz="963613">
              <a:defRPr sz="2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defTabSz="963613">
              <a:defRPr sz="2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defTabSz="963613">
              <a:defRPr sz="2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defTabSz="963613">
              <a:defRPr sz="2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defTabSz="963613">
              <a:defRPr sz="2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b="1" dirty="0" smtClean="0">
                <a:solidFill>
                  <a:srgbClr val="008000"/>
                </a:solidFill>
              </a:rPr>
              <a:t>128 905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4629483" y="1540151"/>
            <a:ext cx="1106366" cy="4508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>
            <a:lvl1pPr defTabSz="963613">
              <a:defRPr sz="2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defTabSz="963613">
              <a:defRPr sz="2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defTabSz="963613">
              <a:defRPr sz="2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defTabSz="963613">
              <a:defRPr sz="2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defTabSz="963613">
              <a:defRPr sz="2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b="1" dirty="0" smtClean="0">
                <a:solidFill>
                  <a:srgbClr val="008000"/>
                </a:solidFill>
              </a:rPr>
              <a:t>123 263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138855" y="1583265"/>
            <a:ext cx="1091712" cy="38362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>
            <a:lvl1pPr defTabSz="963613">
              <a:defRPr sz="2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defTabSz="963613">
              <a:defRPr sz="2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defTabSz="963613">
              <a:defRPr sz="2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defTabSz="963613">
              <a:defRPr sz="2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defTabSz="963613">
              <a:defRPr sz="2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b="1" dirty="0" smtClean="0">
                <a:solidFill>
                  <a:srgbClr val="006600"/>
                </a:solidFill>
              </a:rPr>
              <a:t>120 746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1484436" y="1332982"/>
            <a:ext cx="1166446" cy="2936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>
            <a:lvl1pPr defTabSz="963613">
              <a:defRPr sz="2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defTabSz="963613">
              <a:defRPr sz="2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defTabSz="963613">
              <a:defRPr sz="2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defTabSz="963613">
              <a:defRPr sz="2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defTabSz="963613">
              <a:defRPr sz="2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b="1" dirty="0" smtClean="0">
                <a:solidFill>
                  <a:srgbClr val="008000"/>
                </a:solidFill>
              </a:rPr>
              <a:t>124 497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568908" y="842273"/>
            <a:ext cx="1166941" cy="46313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>
            <a:lvl1pPr defTabSz="963613">
              <a:defRPr sz="20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defTabSz="963613">
              <a:defRPr sz="20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defTabSz="963613">
              <a:defRPr sz="20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defTabSz="963613">
              <a:defRPr sz="20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defTabSz="963613">
              <a:defRPr sz="20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b="1" dirty="0" smtClean="0">
                <a:solidFill>
                  <a:srgbClr val="008000"/>
                </a:solidFill>
              </a:rPr>
              <a:t>372 914</a:t>
            </a:r>
          </a:p>
        </p:txBody>
      </p:sp>
      <p:sp>
        <p:nvSpPr>
          <p:cNvPr id="11" name="AutoShape 10"/>
          <p:cNvSpPr>
            <a:spLocks/>
          </p:cNvSpPr>
          <p:nvPr/>
        </p:nvSpPr>
        <p:spPr bwMode="auto">
          <a:xfrm rot="-5400000">
            <a:off x="5081659" y="-609823"/>
            <a:ext cx="357187" cy="4242795"/>
          </a:xfrm>
          <a:prstGeom prst="rightBrace">
            <a:avLst>
              <a:gd name="adj1" fmla="val 152694"/>
              <a:gd name="adj2" fmla="val 47611"/>
            </a:avLst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650882" y="1690170"/>
            <a:ext cx="487973" cy="347663"/>
          </a:xfrm>
          <a:prstGeom prst="line">
            <a:avLst/>
          </a:prstGeom>
          <a:noFill/>
          <a:ln w="349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650882" y="1437756"/>
            <a:ext cx="754674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782" tIns="43891" rIns="87782" bIns="43891">
            <a:spAutoFit/>
          </a:bodyPr>
          <a:lstStyle>
            <a:lvl1pPr defTabSz="963613"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 defTabSz="963613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 defTabSz="963613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 defTabSz="963613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 defTabSz="963613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1900" b="1" dirty="0" smtClean="0">
                <a:solidFill>
                  <a:srgbClr val="006600"/>
                </a:solidFill>
              </a:rPr>
              <a:t>3%</a:t>
            </a:r>
            <a:endParaRPr lang="ru-RU" altLang="ru-RU" sz="1900" b="1" dirty="0">
              <a:solidFill>
                <a:srgbClr val="006600"/>
              </a:solidFill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652097" y="991022"/>
            <a:ext cx="14155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cap="sq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400" b="1" dirty="0">
                <a:solidFill>
                  <a:srgbClr val="5F5F5F"/>
                </a:solidFill>
              </a:rPr>
              <a:t>млн рублей</a:t>
            </a:r>
          </a:p>
        </p:txBody>
      </p:sp>
      <p:graphicFrame>
        <p:nvGraphicFramePr>
          <p:cNvPr id="15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66366973"/>
              </p:ext>
            </p:extLst>
          </p:nvPr>
        </p:nvGraphicFramePr>
        <p:xfrm>
          <a:off x="3443749" y="5085184"/>
          <a:ext cx="5256334" cy="1884362"/>
        </p:xfrm>
        <a:graphic>
          <a:graphicData uri="http://schemas.openxmlformats.org/presentationml/2006/ole">
            <p:oleObj spid="_x0000_s59430" name="Диаграмма" r:id="rId4" imgW="6400800" imgH="1447868" progId="Excel.Chart.8">
              <p:embed/>
            </p:oleObj>
          </a:graphicData>
        </a:graphic>
      </p:graphicFrame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4347061" y="4521071"/>
            <a:ext cx="45115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cap="sq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altLang="ru-RU" sz="1200" b="1" dirty="0">
                <a:solidFill>
                  <a:schemeClr val="tx1"/>
                </a:solidFill>
              </a:rPr>
              <a:t>Дотация из федерального </a:t>
            </a:r>
            <a:r>
              <a:rPr lang="ru-RU" altLang="ru-RU" sz="1200" b="1" dirty="0" smtClean="0">
                <a:solidFill>
                  <a:schemeClr val="tx1"/>
                </a:solidFill>
              </a:rPr>
              <a:t>бюджета на сбалансированность  в связи  с централизацией налога на </a:t>
            </a:r>
            <a:r>
              <a:rPr lang="ru-RU" altLang="ru-RU" sz="1200" b="1" dirty="0">
                <a:solidFill>
                  <a:schemeClr val="tx1"/>
                </a:solidFill>
              </a:rPr>
              <a:t>добычу полезных </a:t>
            </a:r>
            <a:r>
              <a:rPr lang="ru-RU" altLang="ru-RU" sz="1200" b="1" dirty="0" smtClean="0">
                <a:solidFill>
                  <a:schemeClr val="tx1"/>
                </a:solidFill>
              </a:rPr>
              <a:t>ископаемых</a:t>
            </a:r>
            <a:endParaRPr lang="ru-RU" altLang="ru-RU" sz="1200" b="1" dirty="0">
              <a:solidFill>
                <a:schemeClr val="tx1"/>
              </a:solidFill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400383" y="320472"/>
            <a:ext cx="8458200" cy="50737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dist="381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6200" indent="-76200" defTabSz="11303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defTabSz="11303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defTabSz="11303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defTabSz="11303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defTabSz="11303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defTabSz="1130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defTabSz="1130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defTabSz="1130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defTabSz="1130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ru-RU" altLang="ru-RU" sz="2800" b="1" dirty="0" smtClean="0">
                <a:solidFill>
                  <a:schemeClr val="hlink"/>
                </a:solidFill>
                <a:latin typeface="Verdana" pitchFamily="34" charset="0"/>
              </a:rPr>
              <a:t>Доходы областного бюджета</a:t>
            </a:r>
            <a:endParaRPr lang="ru-RU" altLang="ru-RU" sz="2800" b="1" dirty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5881095" y="5263476"/>
            <a:ext cx="1500554" cy="390525"/>
          </a:xfrm>
          <a:prstGeom prst="line">
            <a:avLst/>
          </a:prstGeom>
          <a:noFill/>
          <a:ln w="38100" cap="sq">
            <a:solidFill>
              <a:srgbClr val="C00000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9" name="Picture 60" descr="ГЕРБ"/>
          <p:cNvPicPr>
            <a:picLocks noChangeAspect="1" noChangeArrowheads="1"/>
          </p:cNvPicPr>
          <p:nvPr/>
        </p:nvPicPr>
        <p:blipFill>
          <a:blip r:embed="rId5" cstate="print">
            <a:lum bright="6000"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71" y="1"/>
            <a:ext cx="711128" cy="574158"/>
          </a:xfrm>
          <a:prstGeom prst="rect">
            <a:avLst/>
          </a:prstGeom>
          <a:solidFill>
            <a:srgbClr val="D8F1F4">
              <a:alpha val="0"/>
            </a:srgbClr>
          </a:solidFill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3131641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FDEBC-F283-4B9D-B7D6-42032FF8129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7178099"/>
              </p:ext>
            </p:extLst>
          </p:nvPr>
        </p:nvGraphicFramePr>
        <p:xfrm>
          <a:off x="259261" y="1286538"/>
          <a:ext cx="8633636" cy="4425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3091"/>
                <a:gridCol w="1013515"/>
                <a:gridCol w="1013515"/>
                <a:gridCol w="1013515"/>
              </a:tblGrid>
              <a:tr h="399849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Направление</a:t>
                      </a:r>
                      <a:endParaRPr lang="ru-RU" b="1" dirty="0">
                        <a:solidFill>
                          <a:srgbClr val="0033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ru-RU" b="1" dirty="0">
                        <a:solidFill>
                          <a:srgbClr val="0033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Млн</a:t>
                      </a:r>
                      <a:r>
                        <a:rPr lang="ru-RU" sz="1400" b="1" baseline="0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рублей</a:t>
                      </a:r>
                      <a:endParaRPr lang="ru-RU" sz="1400" b="1" dirty="0">
                        <a:solidFill>
                          <a:srgbClr val="0033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998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2013</a:t>
                      </a:r>
                      <a:endParaRPr lang="ru-RU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5354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2014</a:t>
                      </a:r>
                      <a:endParaRPr lang="ru-RU" b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53548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437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1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Доля субъектов РФ по НДФЛ, уплачиваемого иностранными гражданами в виде фиксированного авансового платежа при осуществлении ими на территории РФ трудовой деятельности на основании патента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ru-RU" sz="1600" dirty="0">
                        <a:solidFill>
                          <a:srgbClr val="0033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  <a:endParaRPr lang="ru-RU" sz="1600" dirty="0">
                        <a:solidFill>
                          <a:srgbClr val="0033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-32</a:t>
                      </a:r>
                      <a:endParaRPr lang="ru-RU" sz="1600" dirty="0">
                        <a:solidFill>
                          <a:srgbClr val="0033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124342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1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Доля субъектов РФ по доходам от передачи в аренду земельных участков, государственная собственность на которые не разграничена и которые расположены в границах городских округов,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600" dirty="0">
                        <a:solidFill>
                          <a:srgbClr val="0033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ru-RU" sz="1600" dirty="0">
                        <a:solidFill>
                          <a:srgbClr val="0033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+140</a:t>
                      </a:r>
                      <a:endParaRPr lang="ru-RU" sz="1600" dirty="0">
                        <a:solidFill>
                          <a:srgbClr val="0033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87042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200" b="1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Доля субъектов РФ по доходам от продажи земельных участков, государственная собственность на которые не разграничена и которые расположены в границах городских округов</a:t>
                      </a:r>
                      <a:endParaRPr lang="ru-RU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600" dirty="0">
                        <a:solidFill>
                          <a:srgbClr val="0033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  <a:endParaRPr lang="ru-RU" sz="1600" dirty="0">
                        <a:solidFill>
                          <a:srgbClr val="0033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+40</a:t>
                      </a:r>
                      <a:endParaRPr lang="ru-RU" sz="1600" dirty="0">
                        <a:solidFill>
                          <a:srgbClr val="0033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973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Штрафы за нарушение миграционного законодательства</a:t>
                      </a:r>
                      <a:endParaRPr lang="ru-RU" sz="12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  <a:endParaRPr lang="ru-RU" sz="1600" dirty="0">
                        <a:solidFill>
                          <a:srgbClr val="0033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ru-RU" sz="1600" dirty="0">
                        <a:solidFill>
                          <a:srgbClr val="0033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3366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-60</a:t>
                      </a:r>
                      <a:endParaRPr lang="ru-RU" sz="1600" dirty="0">
                        <a:solidFill>
                          <a:srgbClr val="003366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8092" y="347133"/>
            <a:ext cx="8098325" cy="75865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Изменение налогового и бюджетного законодательства</a:t>
            </a:r>
            <a:endParaRPr lang="ru-RU" sz="2800" b="1" dirty="0">
              <a:solidFill>
                <a:srgbClr val="5F5F5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218092" y="6073487"/>
            <a:ext cx="8715975" cy="527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175" algn="ctr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788" tIns="47894" rIns="95788" bIns="47894">
            <a:spAutoFit/>
          </a:bodyPr>
          <a:lstStyle>
            <a:lvl1pPr defTabSz="998538"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 defTabSz="998538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 defTabSz="998538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 defTabSz="998538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 defTabSz="998538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defRPr/>
            </a:pPr>
            <a:r>
              <a:rPr lang="ru-RU" altLang="ru-RU" sz="1400" b="1" dirty="0" smtClean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</a:t>
            </a:r>
            <a:r>
              <a:rPr lang="ru-RU" altLang="ru-RU" sz="1400" b="1" dirty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 </a:t>
            </a:r>
            <a:r>
              <a:rPr lang="ru-RU" altLang="ru-RU" sz="1400" b="1" dirty="0" smtClean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года увеличивается доля </a:t>
            </a:r>
            <a:r>
              <a:rPr lang="ru-RU" altLang="ru-RU" sz="1400" b="1" dirty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местных бюджетов по плате за негативное  воздействие на окружающую среду </a:t>
            </a:r>
            <a:r>
              <a:rPr lang="ru-RU" altLang="ru-RU" sz="1400" b="1" dirty="0" smtClean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40% до 55%</a:t>
            </a:r>
          </a:p>
        </p:txBody>
      </p:sp>
      <p:pic>
        <p:nvPicPr>
          <p:cNvPr id="8" name="Picture 60" descr="ГЕРБ"/>
          <p:cNvPicPr>
            <a:picLocks noChangeAspect="1" noChangeArrowheads="1"/>
          </p:cNvPicPr>
          <p:nvPr/>
        </p:nvPicPr>
        <p:blipFill>
          <a:blip r:embed="rId2" cstate="print">
            <a:lum bright="6000"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71" y="1"/>
            <a:ext cx="711128" cy="574158"/>
          </a:xfrm>
          <a:prstGeom prst="rect">
            <a:avLst/>
          </a:prstGeom>
          <a:solidFill>
            <a:srgbClr val="D8F1F4">
              <a:alpha val="0"/>
            </a:srgbClr>
          </a:solidFill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259692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низ 4"/>
          <p:cNvSpPr>
            <a:spLocks noChangeArrowheads="1"/>
          </p:cNvSpPr>
          <p:nvPr/>
        </p:nvSpPr>
        <p:spPr bwMode="auto">
          <a:xfrm>
            <a:off x="7319963" y="4316634"/>
            <a:ext cx="484187" cy="742728"/>
          </a:xfrm>
          <a:prstGeom prst="downArrow">
            <a:avLst>
              <a:gd name="adj1" fmla="val 50000"/>
              <a:gd name="adj2" fmla="val 49996"/>
            </a:avLst>
          </a:prstGeom>
          <a:solidFill>
            <a:srgbClr val="CBD0E7"/>
          </a:solidFill>
          <a:ln w="38100" algn="ctr">
            <a:solidFill>
              <a:srgbClr val="53548A"/>
            </a:solidFill>
            <a:round/>
            <a:headEnd/>
            <a:tailEnd type="triangle" w="med" len="med"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rgbClr val="003300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3300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3300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rgbClr val="003300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7" name="Стрелка вниз 3"/>
          <p:cNvSpPr>
            <a:spLocks noChangeArrowheads="1"/>
          </p:cNvSpPr>
          <p:nvPr/>
        </p:nvSpPr>
        <p:spPr bwMode="auto">
          <a:xfrm>
            <a:off x="4432780" y="4316634"/>
            <a:ext cx="485775" cy="742728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CBD0E7"/>
          </a:solidFill>
          <a:ln w="38100" algn="ctr">
            <a:solidFill>
              <a:srgbClr val="53548A"/>
            </a:solidFill>
            <a:round/>
            <a:headEnd/>
            <a:tailEnd type="triangle" w="med" len="med"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rgbClr val="003300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3300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3300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rgbClr val="003300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 bwMode="auto">
          <a:xfrm>
            <a:off x="1590250" y="4316634"/>
            <a:ext cx="484187" cy="742729"/>
          </a:xfrm>
          <a:prstGeom prst="downArrow">
            <a:avLst/>
          </a:prstGeom>
          <a:solidFill>
            <a:srgbClr val="CBD0E7"/>
          </a:solidFill>
          <a:ln w="38100" cap="flat" cmpd="sng" algn="ctr">
            <a:solidFill>
              <a:srgbClr val="53548A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>
              <a:solidFill>
                <a:schemeClr val="accent6"/>
              </a:solidFill>
            </a:endParaRPr>
          </a:p>
        </p:txBody>
      </p:sp>
      <p:sp>
        <p:nvSpPr>
          <p:cNvPr id="9" name="Прямоугольник 5"/>
          <p:cNvSpPr>
            <a:spLocks noChangeArrowheads="1"/>
          </p:cNvSpPr>
          <p:nvPr/>
        </p:nvSpPr>
        <p:spPr bwMode="auto">
          <a:xfrm>
            <a:off x="1014413" y="366714"/>
            <a:ext cx="7467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rgbClr val="003300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3300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3300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rgbClr val="003300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>
                <a:solidFill>
                  <a:srgbClr val="5F5F5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Акцизы на нефтепродукты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(Федеральный закон от 03.12.2012 № 244-ФЗ)</a:t>
            </a:r>
          </a:p>
        </p:txBody>
      </p:sp>
      <p:sp>
        <p:nvSpPr>
          <p:cNvPr id="10" name="Овал 6"/>
          <p:cNvSpPr>
            <a:spLocks noChangeArrowheads="1"/>
          </p:cNvSpPr>
          <p:nvPr/>
        </p:nvSpPr>
        <p:spPr bwMode="auto">
          <a:xfrm>
            <a:off x="536944" y="1148316"/>
            <a:ext cx="8128591" cy="1531089"/>
          </a:xfrm>
          <a:prstGeom prst="ellipse">
            <a:avLst/>
          </a:prstGeom>
          <a:solidFill>
            <a:srgbClr val="53548A"/>
          </a:solidFill>
          <a:ln w="25400" algn="ctr">
            <a:solidFill>
              <a:srgbClr val="6D6EA7"/>
            </a:solidFill>
            <a:round/>
            <a:headEnd/>
            <a:tailEnd type="triangle" w="med" len="med"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rgbClr val="003300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3300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3300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rgbClr val="003300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b="1" dirty="0" smtClean="0">
                <a:solidFill>
                  <a:schemeClr val="bg2"/>
                </a:solidFill>
              </a:rPr>
              <a:t>Консолидированный бюджет Тюменской области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200" b="1" dirty="0" smtClean="0">
                <a:solidFill>
                  <a:schemeClr val="bg2"/>
                </a:solidFill>
              </a:rPr>
              <a:t>2014 год - 3 721 471 тыс. рублей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200" b="1" dirty="0" smtClean="0">
                <a:solidFill>
                  <a:schemeClr val="bg2"/>
                </a:solidFill>
              </a:rPr>
              <a:t>2015 год – 4 296 165 тыс. рублей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200" b="1" dirty="0" smtClean="0">
                <a:solidFill>
                  <a:schemeClr val="bg2"/>
                </a:solidFill>
              </a:rPr>
              <a:t>2016 год – 4 568 803 тыс. рублей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Овал 8"/>
          <p:cNvSpPr>
            <a:spLocks noChangeArrowheads="1"/>
          </p:cNvSpPr>
          <p:nvPr/>
        </p:nvSpPr>
        <p:spPr bwMode="auto">
          <a:xfrm>
            <a:off x="536944" y="5099659"/>
            <a:ext cx="2590800" cy="1401763"/>
          </a:xfrm>
          <a:prstGeom prst="ellipse">
            <a:avLst/>
          </a:prstGeom>
          <a:solidFill>
            <a:srgbClr val="6D6EA7"/>
          </a:solidFill>
          <a:ln w="25400" algn="ctr">
            <a:solidFill>
              <a:srgbClr val="CBD0E7"/>
            </a:solidFill>
            <a:round/>
            <a:headEnd/>
            <a:tailEnd type="triangle" w="med" len="med"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rgbClr val="003300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3300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3300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rgbClr val="003300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800" dirty="0" smtClean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dirty="0" smtClean="0">
                <a:solidFill>
                  <a:schemeClr val="bg2"/>
                </a:solidFill>
              </a:rPr>
              <a:t>372 147,1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dirty="0" smtClean="0">
                <a:solidFill>
                  <a:schemeClr val="bg2"/>
                </a:solidFill>
              </a:rPr>
              <a:t>тыс. рублей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94156" y="3852864"/>
            <a:ext cx="1476375" cy="369887"/>
          </a:xfrm>
          <a:prstGeom prst="rect">
            <a:avLst/>
          </a:prstGeom>
          <a:solidFill>
            <a:srgbClr val="CBD0E7"/>
          </a:solidFill>
          <a:ln>
            <a:solidFill>
              <a:srgbClr val="53548A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 год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30336" y="3852862"/>
            <a:ext cx="1490662" cy="369887"/>
          </a:xfrm>
          <a:prstGeom prst="rect">
            <a:avLst/>
          </a:prstGeom>
          <a:solidFill>
            <a:srgbClr val="CBD0E7"/>
          </a:solidFill>
          <a:ln>
            <a:solidFill>
              <a:srgbClr val="53548A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 год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15932" y="3852863"/>
            <a:ext cx="1490662" cy="369888"/>
          </a:xfrm>
          <a:prstGeom prst="rect">
            <a:avLst/>
          </a:prstGeom>
          <a:solidFill>
            <a:srgbClr val="CBD0E7"/>
          </a:solidFill>
          <a:ln>
            <a:solidFill>
              <a:srgbClr val="53548A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 год</a:t>
            </a:r>
          </a:p>
        </p:txBody>
      </p:sp>
      <p:sp>
        <p:nvSpPr>
          <p:cNvPr id="15" name="Прямоугольник 13"/>
          <p:cNvSpPr>
            <a:spLocks noChangeArrowheads="1"/>
          </p:cNvSpPr>
          <p:nvPr/>
        </p:nvSpPr>
        <p:spPr bwMode="auto">
          <a:xfrm>
            <a:off x="170121" y="2961757"/>
            <a:ext cx="8878186" cy="674577"/>
          </a:xfrm>
          <a:prstGeom prst="rect">
            <a:avLst/>
          </a:prstGeom>
          <a:solidFill>
            <a:srgbClr val="B2B9F8"/>
          </a:solidFill>
          <a:ln w="25400" algn="ctr">
            <a:solidFill>
              <a:srgbClr val="6D6EA7"/>
            </a:solidFill>
            <a:round/>
            <a:headEnd/>
            <a:tailEnd type="triangle" w="med" len="med"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rgbClr val="003300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3300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3300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rgbClr val="003300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cap="all" dirty="0" smtClean="0">
                <a:solidFill>
                  <a:srgbClr val="003366"/>
                </a:solidFill>
              </a:rPr>
              <a:t>Бюджеты городских округов и муниципальных районов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cap="all" dirty="0" smtClean="0">
                <a:solidFill>
                  <a:srgbClr val="003366"/>
                </a:solidFill>
              </a:rPr>
              <a:t>10%</a:t>
            </a:r>
          </a:p>
        </p:txBody>
      </p:sp>
      <p:sp>
        <p:nvSpPr>
          <p:cNvPr id="16" name="Овал 8"/>
          <p:cNvSpPr>
            <a:spLocks noChangeArrowheads="1"/>
          </p:cNvSpPr>
          <p:nvPr/>
        </p:nvSpPr>
        <p:spPr bwMode="auto">
          <a:xfrm>
            <a:off x="3380268" y="5113337"/>
            <a:ext cx="2590800" cy="1401763"/>
          </a:xfrm>
          <a:prstGeom prst="ellipse">
            <a:avLst/>
          </a:prstGeom>
          <a:solidFill>
            <a:srgbClr val="6D6EA7"/>
          </a:solidFill>
          <a:ln w="25400" algn="ctr">
            <a:solidFill>
              <a:srgbClr val="CBD0E7"/>
            </a:solidFill>
            <a:round/>
            <a:headEnd/>
            <a:tailEnd type="triangle" w="med" len="med"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rgbClr val="003300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3300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3300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rgbClr val="003300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800" dirty="0" smtClean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dirty="0" smtClean="0">
                <a:solidFill>
                  <a:schemeClr val="bg2"/>
                </a:solidFill>
              </a:rPr>
              <a:t>429 616,5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dirty="0" smtClean="0">
                <a:solidFill>
                  <a:schemeClr val="bg2"/>
                </a:solidFill>
              </a:rPr>
              <a:t>тыс. рублей</a:t>
            </a:r>
          </a:p>
        </p:txBody>
      </p:sp>
      <p:sp>
        <p:nvSpPr>
          <p:cNvPr id="17" name="Овал 8"/>
          <p:cNvSpPr>
            <a:spLocks noChangeArrowheads="1"/>
          </p:cNvSpPr>
          <p:nvPr/>
        </p:nvSpPr>
        <p:spPr bwMode="auto">
          <a:xfrm>
            <a:off x="6265863" y="5092700"/>
            <a:ext cx="2590800" cy="1401763"/>
          </a:xfrm>
          <a:prstGeom prst="ellipse">
            <a:avLst/>
          </a:prstGeom>
          <a:solidFill>
            <a:srgbClr val="6D6EA7"/>
          </a:solidFill>
          <a:ln w="25400" algn="ctr">
            <a:solidFill>
              <a:srgbClr val="CBD0E7"/>
            </a:solidFill>
            <a:round/>
            <a:headEnd/>
            <a:tailEnd type="triangle" w="med" len="med"/>
          </a:ln>
          <a:effectLst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rgbClr val="003300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3300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3300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rgbClr val="003300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1800" dirty="0" smtClean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dirty="0" smtClean="0">
                <a:solidFill>
                  <a:schemeClr val="bg2"/>
                </a:solidFill>
              </a:rPr>
              <a:t>456 880,3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800" b="1" dirty="0" smtClean="0">
                <a:solidFill>
                  <a:schemeClr val="bg2"/>
                </a:solidFill>
              </a:rPr>
              <a:t>тыс. рублей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DDE7-D806-4F0E-90E3-421FC29B4AB4}" type="slidenum">
              <a:rPr lang="ru-RU" altLang="ru-RU" smtClean="0"/>
              <a:pPr/>
              <a:t>5</a:t>
            </a:fld>
            <a:endParaRPr lang="ru-RU" altLang="ru-RU"/>
          </a:p>
        </p:txBody>
      </p:sp>
      <p:pic>
        <p:nvPicPr>
          <p:cNvPr id="18" name="Picture 60" descr="ГЕРБ"/>
          <p:cNvPicPr>
            <a:picLocks noChangeAspect="1" noChangeArrowheads="1"/>
          </p:cNvPicPr>
          <p:nvPr/>
        </p:nvPicPr>
        <p:blipFill>
          <a:blip r:embed="rId2" cstate="print">
            <a:lum bright="6000"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71" y="1"/>
            <a:ext cx="711128" cy="574158"/>
          </a:xfrm>
          <a:prstGeom prst="rect">
            <a:avLst/>
          </a:prstGeom>
          <a:solidFill>
            <a:srgbClr val="D8F1F4">
              <a:alpha val="0"/>
            </a:srgbClr>
          </a:solidFill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9588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80920" cy="1042443"/>
          </a:xfr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Налог на имущество физических лиц</a:t>
            </a:r>
            <a:br>
              <a:rPr lang="ru-RU" sz="2800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400" dirty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ru-RU" sz="1400" dirty="0" smtClean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Федеральный закон от 02.11.2013г. № 306-ФЗ «О внесении изменений в части первую и вторую Налогового кодекса Российской Федерации и отдельные законодательные акты»)</a:t>
            </a:r>
            <a:endParaRPr lang="ru-RU" sz="1400" dirty="0">
              <a:solidFill>
                <a:srgbClr val="0033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sz="half" idx="1"/>
          </p:nvPr>
        </p:nvSpPr>
        <p:spPr>
          <a:xfrm>
            <a:off x="499609" y="1556792"/>
            <a:ext cx="3962400" cy="4811232"/>
          </a:xfrm>
          <a:solidFill>
            <a:srgbClr val="CBD0E7"/>
          </a:solidFill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6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6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6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900" dirty="0" smtClean="0"/>
              <a:t>               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9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900" dirty="0" smtClean="0"/>
              <a:t>                 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900" dirty="0" smtClean="0"/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600" dirty="0" smtClean="0"/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700" dirty="0" smtClean="0"/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700" dirty="0" smtClean="0">
                <a:solidFill>
                  <a:srgbClr val="003366"/>
                </a:solidFill>
              </a:rPr>
              <a:t>суммарная                        инвентаризационная стоимость объектов налогообложения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half" idx="2"/>
          </p:nvPr>
        </p:nvSpPr>
        <p:spPr>
          <a:xfrm>
            <a:off x="4517841" y="1556792"/>
            <a:ext cx="4038600" cy="4853762"/>
          </a:xfrm>
          <a:solidFill>
            <a:srgbClr val="E9E9ED"/>
          </a:solidFill>
        </p:spPr>
        <p:txBody>
          <a:bodyPr>
            <a:normAutofit fontScale="85000" lnSpcReduction="20000"/>
          </a:bodyPr>
          <a:lstStyle/>
          <a:p>
            <a:pPr>
              <a:defRPr/>
            </a:pPr>
            <a:endParaRPr lang="ru-RU" sz="20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2000" dirty="0" smtClean="0"/>
          </a:p>
          <a:p>
            <a:pPr>
              <a:defRPr/>
            </a:pPr>
            <a:endParaRPr lang="ru-RU" sz="2000" dirty="0"/>
          </a:p>
          <a:p>
            <a:pPr>
              <a:defRPr/>
            </a:pPr>
            <a:endParaRPr lang="ru-RU" sz="20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20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sz="2000" dirty="0"/>
          </a:p>
          <a:p>
            <a:pPr marL="355600" indent="-177800">
              <a:buFont typeface="Wingdings" pitchFamily="2" charset="2"/>
              <a:buNone/>
              <a:defRPr/>
            </a:pPr>
            <a:r>
              <a:rPr lang="ru-RU" sz="2400" dirty="0" smtClean="0"/>
              <a:t>                </a:t>
            </a:r>
          </a:p>
          <a:p>
            <a:pPr marL="177800" indent="7938">
              <a:buFont typeface="Wingdings" pitchFamily="2" charset="2"/>
              <a:buNone/>
              <a:defRPr/>
            </a:pPr>
            <a:r>
              <a:rPr lang="ru-RU" sz="2400" dirty="0"/>
              <a:t> </a:t>
            </a:r>
            <a:r>
              <a:rPr lang="ru-RU" sz="2400" dirty="0" smtClean="0"/>
              <a:t>              </a:t>
            </a:r>
            <a:r>
              <a:rPr lang="ru-RU" sz="2200" dirty="0" smtClean="0">
                <a:solidFill>
                  <a:srgbClr val="003366"/>
                </a:solidFill>
              </a:rPr>
              <a:t>суммарная                     инвентаризационная стоимость объектов налогообложения,  умноженная на </a:t>
            </a:r>
            <a:r>
              <a:rPr lang="ru-RU" sz="2200" u="sng" dirty="0" smtClean="0">
                <a:solidFill>
                  <a:srgbClr val="003366"/>
                </a:solidFill>
              </a:rPr>
              <a:t>коэффициент-дефлятор</a:t>
            </a:r>
            <a:r>
              <a:rPr lang="ru-RU" sz="2500" u="sng" dirty="0" smtClean="0">
                <a:solidFill>
                  <a:srgbClr val="003366"/>
                </a:solidFill>
              </a:rPr>
              <a:t> </a:t>
            </a:r>
          </a:p>
          <a:p>
            <a:pPr>
              <a:defRPr/>
            </a:pPr>
            <a:r>
              <a:rPr lang="ru-RU" sz="1400" u="sng" dirty="0" smtClean="0">
                <a:solidFill>
                  <a:srgbClr val="003366"/>
                </a:solidFill>
              </a:rPr>
              <a:t>Коэффициент-дефлятор </a:t>
            </a:r>
            <a:r>
              <a:rPr lang="ru-RU" sz="1400" dirty="0" smtClean="0">
                <a:solidFill>
                  <a:srgbClr val="003366"/>
                </a:solidFill>
              </a:rPr>
              <a:t>определяется в соответствии с частью первой Налогового кодекса РФ</a:t>
            </a:r>
          </a:p>
          <a:p>
            <a:pPr>
              <a:defRPr/>
            </a:pPr>
            <a:r>
              <a:rPr lang="ru-RU" sz="1400" dirty="0" smtClean="0">
                <a:solidFill>
                  <a:srgbClr val="003366"/>
                </a:solidFill>
              </a:rPr>
              <a:t>Решения органов местного самоуправления о налоге на имущество физических лиц необходимо принять и опубликовать до 30.11.2013г.</a:t>
            </a:r>
          </a:p>
          <a:p>
            <a:pPr>
              <a:defRPr/>
            </a:pPr>
            <a:r>
              <a:rPr lang="ru-RU" sz="1400" dirty="0" smtClean="0">
                <a:solidFill>
                  <a:srgbClr val="003366"/>
                </a:solidFill>
              </a:rPr>
              <a:t>Решения вступают в силу с 01.01.2014г.</a:t>
            </a:r>
          </a:p>
          <a:p>
            <a:pPr>
              <a:defRPr/>
            </a:pPr>
            <a:endParaRPr lang="ru-RU" sz="2000" dirty="0"/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5853907" y="1988840"/>
            <a:ext cx="1556986" cy="685800"/>
          </a:xfrm>
          <a:prstGeom prst="flowChartAlternateProcess">
            <a:avLst/>
          </a:prstGeom>
          <a:solidFill>
            <a:srgbClr val="53548A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rgbClr val="003300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3300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3300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rgbClr val="003300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2014 год</a:t>
            </a: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1899703" y="3079178"/>
            <a:ext cx="936625" cy="903288"/>
          </a:xfrm>
          <a:prstGeom prst="curvedRightArrow">
            <a:avLst/>
          </a:prstGeom>
          <a:solidFill>
            <a:srgbClr val="6D6EA7"/>
          </a:solidFill>
          <a:ln>
            <a:solidFill>
              <a:srgbClr val="B2B9F8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53548A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6069622" y="3079178"/>
            <a:ext cx="935038" cy="941388"/>
          </a:xfrm>
          <a:prstGeom prst="curvedLeftArrow">
            <a:avLst/>
          </a:prstGeom>
          <a:solidFill>
            <a:srgbClr val="6D6EA7"/>
          </a:solidFill>
          <a:ln>
            <a:solidFill>
              <a:srgbClr val="B2B9F8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53548A"/>
              </a:solidFill>
            </a:endParaRPr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1454326" y="1988840"/>
            <a:ext cx="1556986" cy="685800"/>
          </a:xfrm>
          <a:prstGeom prst="flowChartAlternateProcess">
            <a:avLst/>
          </a:prstGeom>
          <a:solidFill>
            <a:srgbClr val="53548A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rgbClr val="003300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3300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3300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rgbClr val="003300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2013 </a:t>
            </a:r>
            <a:r>
              <a:rPr lang="ru-RU" altLang="ru-RU" sz="1800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год</a:t>
            </a: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3011312" y="2845022"/>
            <a:ext cx="2842595" cy="685800"/>
          </a:xfrm>
          <a:prstGeom prst="flowChartAlternateProcess">
            <a:avLst/>
          </a:prstGeom>
          <a:solidFill>
            <a:srgbClr val="53548A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rgbClr val="003300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rgbClr val="003300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  <a:defRPr sz="2400">
                <a:solidFill>
                  <a:srgbClr val="003300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rgbClr val="003300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000">
                <a:solidFill>
                  <a:srgbClr val="003300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Налоговая база</a:t>
            </a:r>
            <a:endParaRPr lang="ru-RU" altLang="ru-RU" sz="1800" b="1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Picture 60" descr="ГЕРБ"/>
          <p:cNvPicPr>
            <a:picLocks noChangeAspect="1" noChangeArrowheads="1"/>
          </p:cNvPicPr>
          <p:nvPr/>
        </p:nvPicPr>
        <p:blipFill>
          <a:blip r:embed="rId2" cstate="print">
            <a:lum bright="6000"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71" y="1"/>
            <a:ext cx="711128" cy="574158"/>
          </a:xfrm>
          <a:prstGeom prst="rect">
            <a:avLst/>
          </a:prstGeom>
          <a:solidFill>
            <a:srgbClr val="D8F1F4">
              <a:alpha val="0"/>
            </a:srgbClr>
          </a:solidFill>
          <a:effectLst>
            <a:innerShdw blurRad="114300">
              <a:prstClr val="black"/>
            </a:innerShdw>
          </a:effec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DDE7-D806-4F0E-90E3-421FC29B4AB4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182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1095661017"/>
              </p:ext>
            </p:extLst>
          </p:nvPr>
        </p:nvGraphicFramePr>
        <p:xfrm>
          <a:off x="222147" y="1392158"/>
          <a:ext cx="8820253" cy="514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2147" y="371358"/>
            <a:ext cx="8526317" cy="676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ru-RU" altLang="ru-RU" sz="2800" kern="0" dirty="0" smtClean="0">
                <a:solidFill>
                  <a:srgbClr val="5F5F5F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Расходы консолидированного бюджета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22147" y="1018117"/>
            <a:ext cx="146377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 cap="sq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400" b="1" dirty="0">
                <a:solidFill>
                  <a:srgbClr val="003366"/>
                </a:solidFill>
              </a:rPr>
              <a:t>млн рублей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342941" y="1412875"/>
            <a:ext cx="1019259" cy="2952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/>
          <a:p>
            <a:pPr defTabSz="963613" eaLnBrk="1" hangingPunct="1">
              <a:defRPr/>
            </a:pPr>
            <a:r>
              <a:rPr lang="ru-RU" altLang="ru-RU" b="1" dirty="0" smtClean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180</a:t>
            </a:r>
            <a:r>
              <a:rPr lang="ru-RU" altLang="ru-RU" b="1" dirty="0" smtClean="0">
                <a:solidFill>
                  <a:srgbClr val="003366"/>
                </a:solidFill>
                <a:latin typeface="+mn-lt"/>
              </a:rPr>
              <a:t> </a:t>
            </a:r>
            <a:r>
              <a:rPr lang="ru-RU" altLang="ru-RU" b="1" dirty="0" smtClean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408</a:t>
            </a:r>
            <a:endParaRPr lang="ru-RU" altLang="ru-RU" b="1" dirty="0">
              <a:solidFill>
                <a:srgbClr val="0033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5608028" y="1805499"/>
            <a:ext cx="1066800" cy="393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/>
          <a:p>
            <a:pPr defTabSz="963613" eaLnBrk="1" hangingPunct="1">
              <a:defRPr/>
            </a:pPr>
            <a:r>
              <a:rPr lang="ru-RU" altLang="ru-RU" b="1" dirty="0" smtClean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144 762</a:t>
            </a:r>
            <a:endParaRPr lang="ru-RU" altLang="ru-RU" b="1" dirty="0">
              <a:solidFill>
                <a:srgbClr val="0033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4130920" y="1805499"/>
            <a:ext cx="1093013" cy="406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/>
          <a:p>
            <a:pPr defTabSz="963613" eaLnBrk="1" hangingPunct="1">
              <a:defRPr/>
            </a:pPr>
            <a:r>
              <a:rPr lang="ru-RU" altLang="ru-RU" b="1" dirty="0" smtClean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139 841</a:t>
            </a:r>
            <a:endParaRPr lang="ru-RU" altLang="ru-RU" b="1" dirty="0">
              <a:solidFill>
                <a:srgbClr val="0033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722034" y="1866434"/>
            <a:ext cx="1062566" cy="406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>
            <a:lvl1pPr defTabSz="963613"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 defTabSz="963613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 defTabSz="963613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 defTabSz="963613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 defTabSz="963613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dirty="0" smtClean="0">
                <a:solidFill>
                  <a:srgbClr val="0033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138 983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4064977" y="915723"/>
            <a:ext cx="1386254" cy="5095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782" tIns="43891" rIns="87782" bIns="43891" anchor="ctr"/>
          <a:lstStyle>
            <a:lvl1pPr defTabSz="963613"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 defTabSz="963613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 defTabSz="963613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 defTabSz="963613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 defTabSz="963613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defTabSz="9636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2900" b="1" dirty="0" smtClean="0">
                <a:solidFill>
                  <a:srgbClr val="003366"/>
                </a:solidFill>
              </a:rPr>
              <a:t>423 586</a:t>
            </a:r>
          </a:p>
        </p:txBody>
      </p:sp>
      <p:sp>
        <p:nvSpPr>
          <p:cNvPr id="13" name="AutoShape 10"/>
          <p:cNvSpPr>
            <a:spLocks/>
          </p:cNvSpPr>
          <p:nvPr/>
        </p:nvSpPr>
        <p:spPr bwMode="auto">
          <a:xfrm rot="-5400000">
            <a:off x="4592771" y="-303312"/>
            <a:ext cx="384175" cy="3833446"/>
          </a:xfrm>
          <a:prstGeom prst="rightBrace">
            <a:avLst>
              <a:gd name="adj1" fmla="val 90083"/>
              <a:gd name="adj2" fmla="val 49755"/>
            </a:avLst>
          </a:prstGeom>
          <a:noFill/>
          <a:ln w="25400">
            <a:solidFill>
              <a:srgbClr val="003366"/>
            </a:solidFill>
            <a:round/>
            <a:headEnd/>
            <a:tailEnd/>
          </a:ln>
          <a:effectLst/>
        </p:spPr>
        <p:txBody>
          <a:bodyPr rot="10800000" wrap="none" anchor="ctr"/>
          <a:lstStyle>
            <a:lvl1pPr>
              <a:defRPr sz="2000">
                <a:solidFill>
                  <a:schemeClr val="bg2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2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2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2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2"/>
                </a:solidFill>
                <a:latin typeface="Arial" charset="0"/>
              </a:defRPr>
            </a:lvl9pPr>
          </a:lstStyle>
          <a:p>
            <a:endParaRPr lang="ru-RU" altLang="ru-RU">
              <a:solidFill>
                <a:srgbClr val="003366"/>
              </a:solidFill>
            </a:endParaRPr>
          </a:p>
        </p:txBody>
      </p:sp>
      <p:pic>
        <p:nvPicPr>
          <p:cNvPr id="14" name="Picture 60" descr="ГЕРБ"/>
          <p:cNvPicPr>
            <a:picLocks noChangeAspect="1" noChangeArrowheads="1"/>
          </p:cNvPicPr>
          <p:nvPr/>
        </p:nvPicPr>
        <p:blipFill>
          <a:blip r:embed="rId3" cstate="print">
            <a:lum bright="6000"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71" y="1"/>
            <a:ext cx="711128" cy="574158"/>
          </a:xfrm>
          <a:prstGeom prst="rect">
            <a:avLst/>
          </a:prstGeom>
          <a:solidFill>
            <a:srgbClr val="D8F1F4">
              <a:alpha val="0"/>
            </a:srgbClr>
          </a:solidFill>
          <a:effectLst>
            <a:innerShdw blurRad="114300">
              <a:prstClr val="black"/>
            </a:innerShdw>
          </a:effec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DDE7-D806-4F0E-90E3-421FC29B4AB4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5372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33D4C-F379-4AF0-9C1F-77DC4521F15B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4067175" y="2924175"/>
            <a:ext cx="1081088" cy="8651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5269"/>
            <a:ext cx="8353176" cy="792386"/>
          </a:xfrm>
          <a:noFill/>
          <a:ln/>
          <a:effectLst>
            <a:outerShdw dist="381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 rIns="91440" bIns="45720" anchor="ctr"/>
          <a:lstStyle/>
          <a:p>
            <a:pPr algn="ctr">
              <a:lnSpc>
                <a:spcPct val="90000"/>
              </a:lnSpc>
            </a:pPr>
            <a:r>
              <a:rPr lang="ru-RU" altLang="ru-RU" sz="2800" b="1" dirty="0" smtClean="0">
                <a:solidFill>
                  <a:schemeClr val="hlink"/>
                </a:solidFill>
                <a:latin typeface="Verdana" pitchFamily="34" charset="0"/>
              </a:rPr>
              <a:t>Система нормативно-</a:t>
            </a:r>
            <a:r>
              <a:rPr lang="ru-RU" altLang="ru-RU" sz="2800" b="1" dirty="0" err="1" smtClean="0">
                <a:solidFill>
                  <a:schemeClr val="hlink"/>
                </a:solidFill>
                <a:latin typeface="Verdana" pitchFamily="34" charset="0"/>
              </a:rPr>
              <a:t>подушевого</a:t>
            </a:r>
            <a:r>
              <a:rPr lang="ru-RU" altLang="ru-RU" sz="2800" b="1" dirty="0" smtClean="0">
                <a:solidFill>
                  <a:schemeClr val="hlink"/>
                </a:solidFill>
                <a:latin typeface="Verdana" pitchFamily="34" charset="0"/>
              </a:rPr>
              <a:t> планирования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611188" y="1750067"/>
            <a:ext cx="7850187" cy="1507790"/>
            <a:chOff x="385" y="2024"/>
            <a:chExt cx="5034" cy="1361"/>
          </a:xfrm>
        </p:grpSpPr>
        <p:sp>
          <p:nvSpPr>
            <p:cNvPr id="31748" name="AutoShape 4"/>
            <p:cNvSpPr>
              <a:spLocks noChangeArrowheads="1"/>
            </p:cNvSpPr>
            <p:nvPr/>
          </p:nvSpPr>
          <p:spPr bwMode="auto">
            <a:xfrm>
              <a:off x="385" y="2024"/>
              <a:ext cx="2359" cy="1361"/>
            </a:xfrm>
            <a:prstGeom prst="rightArrowCallout">
              <a:avLst>
                <a:gd name="adj1" fmla="val 25000"/>
                <a:gd name="adj2" fmla="val 25000"/>
                <a:gd name="adj3" fmla="val 28888"/>
                <a:gd name="adj4" fmla="val 6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CCCCFF"/>
                </a:gs>
              </a:gsLst>
              <a:lin ang="0" scaled="1"/>
            </a:gradFill>
            <a:ln w="25400">
              <a:solidFill>
                <a:srgbClr val="99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Единый норматив</a:t>
              </a:r>
            </a:p>
            <a:p>
              <a:pPr algn="ctr">
                <a:defRPr/>
              </a:pPr>
              <a:r>
                <a:rPr lang="ru-RU" b="1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в расчете на</a:t>
              </a:r>
            </a:p>
            <a:p>
              <a:pPr algn="ctr">
                <a:defRPr/>
              </a:pPr>
              <a:r>
                <a:rPr lang="ru-RU" b="1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получателя услуги</a:t>
              </a:r>
            </a:p>
          </p:txBody>
        </p:sp>
        <p:sp>
          <p:nvSpPr>
            <p:cNvPr id="31749" name="AutoShape 5"/>
            <p:cNvSpPr>
              <a:spLocks noChangeArrowheads="1"/>
            </p:cNvSpPr>
            <p:nvPr/>
          </p:nvSpPr>
          <p:spPr bwMode="auto">
            <a:xfrm>
              <a:off x="2789" y="2024"/>
              <a:ext cx="2630" cy="1361"/>
            </a:xfrm>
            <a:prstGeom prst="foldedCorner">
              <a:avLst>
                <a:gd name="adj" fmla="val 29359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CCCCFF"/>
                </a:gs>
              </a:gsLst>
              <a:lin ang="0" scaled="1"/>
            </a:gradFill>
            <a:ln w="25400">
              <a:solidFill>
                <a:srgbClr val="99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r>
                <a:rPr lang="ru-RU" altLang="ru-RU" b="1" dirty="0" smtClean="0">
                  <a:solidFill>
                    <a:schemeClr val="hlink"/>
                  </a:solidFill>
                  <a:latin typeface="Arial" charset="0"/>
                </a:rPr>
                <a:t> </a:t>
              </a:r>
              <a:r>
                <a:rPr lang="ru-RU" b="1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- культура</a:t>
              </a:r>
            </a:p>
            <a:p>
              <a:pPr>
                <a:defRPr/>
              </a:pPr>
              <a:r>
                <a:rPr lang="ru-RU" b="1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 - физическая культура и спорт</a:t>
              </a:r>
            </a:p>
            <a:p>
              <a:pPr>
                <a:defRPr/>
              </a:pPr>
              <a:r>
                <a:rPr lang="ru-RU" b="1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 - образование</a:t>
              </a:r>
            </a:p>
          </p:txBody>
        </p:sp>
      </p:grp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611188" y="990491"/>
            <a:ext cx="2448644" cy="646331"/>
          </a:xfrm>
          <a:prstGeom prst="rect">
            <a:avLst/>
          </a:prstGeom>
          <a:solidFill>
            <a:srgbClr val="53548A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pPr algn="ctr"/>
            <a:r>
              <a:rPr lang="ru-RU" altLang="ru-R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Прогноз </a:t>
            </a:r>
            <a:r>
              <a:rPr lang="ru-RU" altLang="ru-RU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расходам</a:t>
            </a:r>
            <a:r>
              <a:rPr lang="ru-RU" altLang="ru-RU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</p:txBody>
      </p:sp>
      <p:grpSp>
        <p:nvGrpSpPr>
          <p:cNvPr id="31751" name="Group 7"/>
          <p:cNvGrpSpPr>
            <a:grpSpLocks/>
          </p:cNvGrpSpPr>
          <p:nvPr/>
        </p:nvGrpSpPr>
        <p:grpSpPr bwMode="auto">
          <a:xfrm>
            <a:off x="611188" y="3539451"/>
            <a:ext cx="7848600" cy="1179946"/>
            <a:chOff x="385" y="2024"/>
            <a:chExt cx="5034" cy="1361"/>
          </a:xfrm>
        </p:grpSpPr>
        <p:sp>
          <p:nvSpPr>
            <p:cNvPr id="31752" name="AutoShape 8"/>
            <p:cNvSpPr>
              <a:spLocks noChangeArrowheads="1"/>
            </p:cNvSpPr>
            <p:nvPr/>
          </p:nvSpPr>
          <p:spPr bwMode="auto">
            <a:xfrm>
              <a:off x="385" y="2024"/>
              <a:ext cx="2359" cy="1361"/>
            </a:xfrm>
            <a:prstGeom prst="rightArrowCallout">
              <a:avLst>
                <a:gd name="adj1" fmla="val 37329"/>
                <a:gd name="adj2" fmla="val 35567"/>
                <a:gd name="adj3" fmla="val 34172"/>
                <a:gd name="adj4" fmla="val 6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CCCCFF"/>
                </a:gs>
              </a:gsLst>
              <a:lin ang="0" scaled="1"/>
            </a:gradFill>
            <a:ln w="25400" algn="ctr">
              <a:solidFill>
                <a:srgbClr val="99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Единый норматив</a:t>
              </a:r>
            </a:p>
            <a:p>
              <a:pPr algn="ctr">
                <a:defRPr/>
              </a:pPr>
              <a:r>
                <a:rPr lang="ru-RU" b="1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с учетом мощности </a:t>
              </a:r>
            </a:p>
            <a:p>
              <a:pPr algn="ctr">
                <a:defRPr/>
              </a:pPr>
              <a:r>
                <a:rPr lang="ru-RU" b="1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инженерных сетей</a:t>
              </a:r>
            </a:p>
          </p:txBody>
        </p:sp>
        <p:sp>
          <p:nvSpPr>
            <p:cNvPr id="31753" name="AutoShape 9"/>
            <p:cNvSpPr>
              <a:spLocks noChangeArrowheads="1"/>
            </p:cNvSpPr>
            <p:nvPr/>
          </p:nvSpPr>
          <p:spPr bwMode="auto">
            <a:xfrm>
              <a:off x="2789" y="2024"/>
              <a:ext cx="2630" cy="1361"/>
            </a:xfrm>
            <a:prstGeom prst="foldedCorner">
              <a:avLst>
                <a:gd name="adj" fmla="val 38089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CCCCFF"/>
                </a:gs>
              </a:gsLst>
              <a:lin ang="0" scaled="1"/>
            </a:gradFill>
            <a:ln w="25400">
              <a:solidFill>
                <a:srgbClr val="99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r>
                <a:rPr lang="ru-RU" b="1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- жилищно-коммунальное </a:t>
              </a:r>
            </a:p>
            <a:p>
              <a:pPr>
                <a:defRPr/>
              </a:pPr>
              <a:r>
                <a:rPr lang="ru-RU" b="1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  хозяйство</a:t>
              </a:r>
            </a:p>
          </p:txBody>
        </p:sp>
      </p:grpSp>
      <p:grpSp>
        <p:nvGrpSpPr>
          <p:cNvPr id="31754" name="Group 10"/>
          <p:cNvGrpSpPr>
            <a:grpSpLocks/>
          </p:cNvGrpSpPr>
          <p:nvPr/>
        </p:nvGrpSpPr>
        <p:grpSpPr bwMode="auto">
          <a:xfrm>
            <a:off x="611188" y="4993031"/>
            <a:ext cx="7848600" cy="1546784"/>
            <a:chOff x="385" y="2024"/>
            <a:chExt cx="5034" cy="1361"/>
          </a:xfrm>
        </p:grpSpPr>
        <p:sp>
          <p:nvSpPr>
            <p:cNvPr id="31755" name="AutoShape 11"/>
            <p:cNvSpPr>
              <a:spLocks noChangeArrowheads="1"/>
            </p:cNvSpPr>
            <p:nvPr/>
          </p:nvSpPr>
          <p:spPr bwMode="auto">
            <a:xfrm>
              <a:off x="385" y="2024"/>
              <a:ext cx="2359" cy="1361"/>
            </a:xfrm>
            <a:prstGeom prst="rightArrowCallout">
              <a:avLst>
                <a:gd name="adj1" fmla="val 25000"/>
                <a:gd name="adj2" fmla="val 25000"/>
                <a:gd name="adj3" fmla="val 28888"/>
                <a:gd name="adj4" fmla="val 6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CCCCFF"/>
                </a:gs>
              </a:gsLst>
              <a:lin ang="0" scaled="1"/>
            </a:gradFill>
            <a:ln w="25400" algn="ctr">
              <a:solidFill>
                <a:srgbClr val="9999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Единый норматив</a:t>
              </a:r>
            </a:p>
            <a:p>
              <a:pPr algn="ctr">
                <a:defRPr/>
              </a:pPr>
              <a:r>
                <a:rPr lang="ru-RU" b="1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на протяженность </a:t>
              </a:r>
            </a:p>
            <a:p>
              <a:pPr algn="ctr">
                <a:defRPr/>
              </a:pPr>
              <a:r>
                <a:rPr lang="ru-RU" b="1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муниципальных 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дорог</a:t>
              </a:r>
              <a:endParaRPr lang="ru-RU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6" name="AutoShape 12"/>
            <p:cNvSpPr>
              <a:spLocks noChangeArrowheads="1"/>
            </p:cNvSpPr>
            <p:nvPr/>
          </p:nvSpPr>
          <p:spPr bwMode="auto">
            <a:xfrm>
              <a:off x="2789" y="2024"/>
              <a:ext cx="2630" cy="1361"/>
            </a:xfrm>
            <a:prstGeom prst="foldedCorner">
              <a:avLst>
                <a:gd name="adj" fmla="val 28374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CCCCFF"/>
                </a:gs>
              </a:gsLst>
              <a:lin ang="0" scaled="1"/>
            </a:gradFill>
            <a:ln w="25400">
              <a:solidFill>
                <a:srgbClr val="99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r>
                <a:rPr lang="ru-RU" b="1" dirty="0">
                  <a:solidFill>
                    <a:srgbClr val="003366"/>
                  </a:solidFill>
                  <a:latin typeface="Arial" pitchFamily="34" charset="0"/>
                  <a:cs typeface="Arial" pitchFamily="34" charset="0"/>
                </a:rPr>
                <a:t>- дорожное хозяйство</a:t>
              </a:r>
            </a:p>
          </p:txBody>
        </p:sp>
      </p:grp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4360066" y="990490"/>
            <a:ext cx="4101310" cy="646331"/>
          </a:xfrm>
          <a:prstGeom prst="rect">
            <a:avLst/>
          </a:prstGeom>
          <a:solidFill>
            <a:srgbClr val="53548A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pPr algn="ctr"/>
            <a:r>
              <a:rPr lang="ru-RU" altLang="ru-RU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Реализация полномочий в сферах:</a:t>
            </a:r>
            <a:endParaRPr lang="ru-RU" altLang="ru-RU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7" name="Picture 60" descr="ГЕРБ"/>
          <p:cNvPicPr>
            <a:picLocks noChangeAspect="1" noChangeArrowheads="1"/>
          </p:cNvPicPr>
          <p:nvPr/>
        </p:nvPicPr>
        <p:blipFill>
          <a:blip r:embed="rId3" cstate="print">
            <a:lum bright="6000" contras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32871" y="1"/>
            <a:ext cx="711128" cy="574158"/>
          </a:xfrm>
          <a:prstGeom prst="rect">
            <a:avLst/>
          </a:prstGeom>
          <a:solidFill>
            <a:srgbClr val="D8F1F4">
              <a:alpha val="0"/>
            </a:srgbClr>
          </a:solidFill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</TotalTime>
  <Words>1106</Words>
  <Application>Microsoft Office PowerPoint</Application>
  <PresentationFormat>Экран (4:3)</PresentationFormat>
  <Paragraphs>237</Paragraphs>
  <Slides>15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Поток</vt:lpstr>
      <vt:lpstr>Диаграмма</vt:lpstr>
      <vt:lpstr> </vt:lpstr>
      <vt:lpstr>Правовая база межбюджетного регулирования</vt:lpstr>
      <vt:lpstr>Слайд 2</vt:lpstr>
      <vt:lpstr>Слайд 3</vt:lpstr>
      <vt:lpstr>Изменение налогового и бюджетного законодательства</vt:lpstr>
      <vt:lpstr>Слайд 5</vt:lpstr>
      <vt:lpstr>Налог на имущество физических лиц (Федеральный закон от 02.11.2013г. № 306-ФЗ «О внесении изменений в части первую и вторую Налогового кодекса Российской Федерации и отдельные законодательные акты»)</vt:lpstr>
      <vt:lpstr>Слайд 7</vt:lpstr>
      <vt:lpstr>Система нормативно-подушевого планирования</vt:lpstr>
      <vt:lpstr>Расходы на развитие территорий муниципальных образований</vt:lpstr>
      <vt:lpstr>Слайд 10</vt:lpstr>
      <vt:lpstr>Слайд 11</vt:lpstr>
      <vt:lpstr>Выравнивание бюджетной обеспеченности муниципальных образований</vt:lpstr>
      <vt:lpstr>Софинансирование вопросов местного значения из областного бюджета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Марина Малюченко</dc:creator>
  <cp:lastModifiedBy>Moskaleva</cp:lastModifiedBy>
  <cp:revision>62</cp:revision>
  <cp:lastPrinted>2013-12-17T11:11:03Z</cp:lastPrinted>
  <dcterms:modified xsi:type="dcterms:W3CDTF">2013-12-24T06:34:10Z</dcterms:modified>
</cp:coreProperties>
</file>